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1"/>
  </p:notesMasterIdLst>
  <p:sldIdLst>
    <p:sldId id="397" r:id="rId5"/>
    <p:sldId id="473" r:id="rId6"/>
    <p:sldId id="474" r:id="rId7"/>
    <p:sldId id="475" r:id="rId8"/>
    <p:sldId id="471" r:id="rId9"/>
    <p:sldId id="464" r:id="rId10"/>
    <p:sldId id="465" r:id="rId11"/>
    <p:sldId id="476" r:id="rId12"/>
    <p:sldId id="468" r:id="rId13"/>
    <p:sldId id="479" r:id="rId14"/>
    <p:sldId id="470" r:id="rId15"/>
    <p:sldId id="478" r:id="rId16"/>
    <p:sldId id="451" r:id="rId17"/>
    <p:sldId id="477" r:id="rId18"/>
    <p:sldId id="444" r:id="rId19"/>
    <p:sldId id="270" r:id="rId20"/>
  </p:sldIdLst>
  <p:sldSz cx="12192000" cy="6858000"/>
  <p:notesSz cx="6858000" cy="9144000"/>
  <p:defaultTextStyle>
    <a:defPPr>
      <a:defRPr lang="pt-BR"/>
    </a:defPPr>
    <a:lvl1pPr marL="0" algn="l" defTabSz="91432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64" algn="l" defTabSz="91432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29" algn="l" defTabSz="91432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93" algn="l" defTabSz="91432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658" algn="l" defTabSz="91432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822" algn="l" defTabSz="91432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986" algn="l" defTabSz="91432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151" algn="l" defTabSz="91432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315" algn="l" defTabSz="91432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461" userDrawn="1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6E35130A-26D4-DDE1-1A04-438CDDD5CD73}" name="Rubens Ortolani Dias de Melo" initials="RM" userId="S::rubens.melo@e-auditoria.com.br::2d9750ad-58f2-40c9-b301-b9d0853e4aef" providerId="AD"/>
  <p188:author id="{508010C8-B5A7-AC08-A1E7-EC0677ADA17E}" name="Sara de Oliveira Cordeiro" initials="" userId="S::sara.cordeiro@e-auditoria.com.br::531672ef-7519-41f8-8c24-d213f17e4e7d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7F2AA"/>
    <a:srgbClr val="F4F2F0"/>
    <a:srgbClr val="00FFEA"/>
    <a:srgbClr val="000000"/>
    <a:srgbClr val="011D29"/>
    <a:srgbClr val="209FFE"/>
    <a:srgbClr val="005C4B"/>
    <a:srgbClr val="0A2F41"/>
    <a:srgbClr val="121211"/>
    <a:srgbClr val="2B2E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80AFA57-ACCB-49E4-98C5-AFBF37BDA01B}" v="87" dt="2025-07-01T00:26:36.700"/>
    <p1510:client id="{A9770BC2-9275-4647-8F21-8211829336E6}" v="26" dt="2025-06-29T04:22:03.792"/>
    <p1510:client id="{C784022D-3010-4F5B-8AA5-F16B7D393E73}" v="1" dt="2025-07-01T01:10:55.604"/>
    <p1510:client id="{F40FFCB7-8480-4652-A4AD-BA0769F98EFE}" v="11" dt="2025-07-01T00:37:33.68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Estilo Médio 2 - Ênfase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Estilo Médio 2 - Ênfase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668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1254" y="96"/>
      </p:cViewPr>
      <p:guideLst>
        <p:guide pos="461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Relationship Id="rId27" Type="http://schemas.microsoft.com/office/2018/10/relationships/authors" Target="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9F5A59-AD61-4EFD-9D41-DB315BA03521}" type="datetimeFigureOut">
              <a:rPr lang="pt-BR" smtClean="0"/>
              <a:t>30/06/2025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9B9320-F0BC-42E6-9099-E6F80264006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121701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2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64" algn="l" defTabSz="91432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29" algn="l" defTabSz="91432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493" algn="l" defTabSz="91432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658" algn="l" defTabSz="91432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822" algn="l" defTabSz="91432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986" algn="l" defTabSz="91432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151" algn="l" defTabSz="91432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315" algn="l" defTabSz="91432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A Plataforma eA, chamamos de 'antivírus fiscal' exatamente porque ela protege a empresa contra possíveis vulnerabilidades tributárias, como um antivírus faz com os sistemas. </a:t>
            </a:r>
          </a:p>
          <a:p>
            <a:r>
              <a:rPr lang="pt-BR"/>
              <a:t>A ideia é evitar que erros ou inconsistências se transformem em problemas, garantindo que toda a sua rotina tributária esteja segura e dentro da conformidade.</a:t>
            </a:r>
          </a:p>
          <a:p>
            <a:endParaRPr lang="pt-BR"/>
          </a:p>
          <a:p>
            <a:r>
              <a:rPr lang="pt-BR"/>
              <a:t>Com a e-Auditoria, você vai automatizar o processo de fiscalização, trazendo uma segurança extra para o seu negócio e evitando surpresas com o fisco. </a:t>
            </a:r>
          </a:p>
          <a:p>
            <a:endParaRPr lang="pt-BR"/>
          </a:p>
          <a:p>
            <a:r>
              <a:rPr lang="pt-BR"/>
              <a:t>Além disso, a plataforma vai além de apenas identificar problemas – ela oferece insights práticos para otimizar a gestão tributária e levar oportunidades para sua empresa, dando uma base sólida para decisões mais confiáveis.</a:t>
            </a:r>
          </a:p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B9320-F0BC-42E6-9099-E6F802640063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124806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2745F1-9BA8-713B-113D-CF1A69106D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C95F2133-11D5-31E5-602A-3826FD0A1B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0333062A-F083-A671-3DF1-9B5577E96A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267B074-838E-120F-6060-F70590E52A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B9320-F0BC-42E6-9099-E6F802640063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574408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02" name="Google Shape;30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0AF6B0-1F6E-529B-A395-A3F5BF6974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1" y="1122362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63A9652-2154-ADF2-1B40-32EB660777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1" y="3602039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92" indent="0" algn="ctr">
              <a:buNone/>
              <a:defRPr sz="1999"/>
            </a:lvl2pPr>
            <a:lvl3pPr marL="914385" indent="0" algn="ctr">
              <a:buNone/>
              <a:defRPr sz="1800"/>
            </a:lvl3pPr>
            <a:lvl4pPr marL="1371577" indent="0" algn="ctr">
              <a:buNone/>
              <a:defRPr sz="1600"/>
            </a:lvl4pPr>
            <a:lvl5pPr marL="1828769" indent="0" algn="ctr">
              <a:buNone/>
              <a:defRPr sz="1600"/>
            </a:lvl5pPr>
            <a:lvl6pPr marL="2285961" indent="0" algn="ctr">
              <a:buNone/>
              <a:defRPr sz="1600"/>
            </a:lvl6pPr>
            <a:lvl7pPr marL="2743154" indent="0" algn="ctr">
              <a:buNone/>
              <a:defRPr sz="1600"/>
            </a:lvl7pPr>
            <a:lvl8pPr marL="3200346" indent="0" algn="ctr">
              <a:buNone/>
              <a:defRPr sz="1600"/>
            </a:lvl8pPr>
            <a:lvl9pPr marL="3657538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B4B0AA9-1B54-9F7C-80A7-E81C2D519A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98B3C-77CF-4663-9D56-0489A42E9DFB}" type="datetimeFigureOut">
              <a:rPr lang="pt-BR" smtClean="0"/>
              <a:t>30/06/2025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4491C4A-CAF5-10DF-1138-40B5793749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0A21CF9-3352-2F21-BDF4-F5EFF37AF5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34AB0-8E68-4662-A47E-E2F904A515E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842224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09E5B38-FF75-BB2B-6B45-644AC27B5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34DF705B-4589-77D5-3F83-1A907D423D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FAE11CC-69F4-0AD4-1DEC-3C93426AAE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98B3C-77CF-4663-9D56-0489A42E9DFB}" type="datetimeFigureOut">
              <a:rPr lang="pt-BR" smtClean="0"/>
              <a:t>30/06/2025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A0F28D9-561D-10C9-A292-7AFFEAEEEF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14CD2AB-A6AE-5FBF-69BC-03D330ACB5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34AB0-8E68-4662-A47E-E2F904A515E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656838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B1ACF883-C1E8-B571-D215-17966A66553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1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0E025FE0-2F5E-13C8-28EA-707EBC6A49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2" y="365125"/>
            <a:ext cx="7734299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1EC4052-A043-EBEF-C49C-AB94429EFD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98B3C-77CF-4663-9D56-0489A42E9DFB}" type="datetimeFigureOut">
              <a:rPr lang="pt-BR" smtClean="0"/>
              <a:t>30/06/2025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E643F69-DAB2-19C8-ADD0-FB3108B237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34D8703-7A14-CC22-1290-0572195A7D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34AB0-8E68-4662-A47E-E2F904A515E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085148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beçalho da Seção">
  <p:cSld name="1_Cabeçalho da Seção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8" name="Google Shape;58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991856" y="6167321"/>
            <a:ext cx="1657091" cy="190737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4"/>
          <p:cNvSpPr/>
          <p:nvPr/>
        </p:nvSpPr>
        <p:spPr>
          <a:xfrm>
            <a:off x="11963402" y="1"/>
            <a:ext cx="228600" cy="6858000"/>
          </a:xfrm>
          <a:prstGeom prst="rect">
            <a:avLst/>
          </a:prstGeom>
          <a:solidFill>
            <a:srgbClr val="00FFEA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" name="Google Shape;60;p14"/>
          <p:cNvSpPr/>
          <p:nvPr/>
        </p:nvSpPr>
        <p:spPr>
          <a:xfrm>
            <a:off x="419101" y="504826"/>
            <a:ext cx="3505200" cy="371475"/>
          </a:xfrm>
          <a:prstGeom prst="rect">
            <a:avLst/>
          </a:prstGeom>
          <a:solidFill>
            <a:srgbClr val="00FFEA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670351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70B74B-50BC-C2A8-9A7C-D46EADAD4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C07207C-C879-69D9-CC2E-7D93AFF2E9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AF418D1-3E82-DB89-E2CA-3E344AD12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98B3C-77CF-4663-9D56-0489A42E9DFB}" type="datetimeFigureOut">
              <a:rPr lang="pt-BR" smtClean="0"/>
              <a:t>30/06/2025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C1B1261-DDA1-E4B7-D413-E6EDE72B1D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69F9C6A-9D38-35B2-84DC-7C17EAD75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34AB0-8E68-4662-A47E-E2F904A515E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74350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010B32A-F776-E848-313F-3664C4ADE2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411E9E9-B94F-641A-BDDC-7779E86A5D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6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192" indent="0">
              <a:buNone/>
              <a:defRPr sz="1999">
                <a:solidFill>
                  <a:schemeClr val="tx1">
                    <a:tint val="82000"/>
                  </a:schemeClr>
                </a:solidFill>
              </a:defRPr>
            </a:lvl2pPr>
            <a:lvl3pPr marL="914385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577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769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5961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154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346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538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BF2FCC2-3C07-AB59-8E51-DDBD8E64FA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98B3C-77CF-4663-9D56-0489A42E9DFB}" type="datetimeFigureOut">
              <a:rPr lang="pt-BR" smtClean="0"/>
              <a:t>30/06/2025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DE99F49-1B90-8722-822C-9EB8BA33B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2CAA0E0-66B9-4711-C1E4-36EF2F9DF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34AB0-8E68-4662-A47E-E2F904A515E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986093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E4B151F-7574-D1F3-C7C3-C868B31DE7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9B316AE-02B8-34A8-0BA8-89A0B71449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6"/>
            <a:ext cx="5181601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E5E7C84B-0525-FE86-1DD0-25A37465AE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6"/>
            <a:ext cx="5181601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3CC62150-62B4-CB4A-7C0D-AEF447ACBC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98B3C-77CF-4663-9D56-0489A42E9DFB}" type="datetimeFigureOut">
              <a:rPr lang="pt-BR" smtClean="0"/>
              <a:t>30/06/2025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F1AF0EB-1369-5C59-AE22-F552C99015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29067C6-E48A-697F-8DD7-69C8A8C04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34AB0-8E68-4662-A47E-E2F904A515E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41698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8E58BF4-4601-8DA2-3F54-A3523E5342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E0F6B2E-B7E6-CCB1-1EAE-0237C862CE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90" y="1681164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92" indent="0">
              <a:buNone/>
              <a:defRPr sz="1999" b="1"/>
            </a:lvl2pPr>
            <a:lvl3pPr marL="914385" indent="0">
              <a:buNone/>
              <a:defRPr sz="1800" b="1"/>
            </a:lvl3pPr>
            <a:lvl4pPr marL="1371577" indent="0">
              <a:buNone/>
              <a:defRPr sz="1600" b="1"/>
            </a:lvl4pPr>
            <a:lvl5pPr marL="1828769" indent="0">
              <a:buNone/>
              <a:defRPr sz="1600" b="1"/>
            </a:lvl5pPr>
            <a:lvl6pPr marL="2285961" indent="0">
              <a:buNone/>
              <a:defRPr sz="1600" b="1"/>
            </a:lvl6pPr>
            <a:lvl7pPr marL="2743154" indent="0">
              <a:buNone/>
              <a:defRPr sz="1600" b="1"/>
            </a:lvl7pPr>
            <a:lvl8pPr marL="3200346" indent="0">
              <a:buNone/>
              <a:defRPr sz="1600" b="1"/>
            </a:lvl8pPr>
            <a:lvl9pPr marL="3657538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BB590190-77FA-1747-FB3F-36D82ECB55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90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04A41007-CD95-FD1A-BA58-798D75E21F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1" y="1681164"/>
            <a:ext cx="51831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92" indent="0">
              <a:buNone/>
              <a:defRPr sz="1999" b="1"/>
            </a:lvl2pPr>
            <a:lvl3pPr marL="914385" indent="0">
              <a:buNone/>
              <a:defRPr sz="1800" b="1"/>
            </a:lvl3pPr>
            <a:lvl4pPr marL="1371577" indent="0">
              <a:buNone/>
              <a:defRPr sz="1600" b="1"/>
            </a:lvl4pPr>
            <a:lvl5pPr marL="1828769" indent="0">
              <a:buNone/>
              <a:defRPr sz="1600" b="1"/>
            </a:lvl5pPr>
            <a:lvl6pPr marL="2285961" indent="0">
              <a:buNone/>
              <a:defRPr sz="1600" b="1"/>
            </a:lvl6pPr>
            <a:lvl7pPr marL="2743154" indent="0">
              <a:buNone/>
              <a:defRPr sz="1600" b="1"/>
            </a:lvl7pPr>
            <a:lvl8pPr marL="3200346" indent="0">
              <a:buNone/>
              <a:defRPr sz="1600" b="1"/>
            </a:lvl8pPr>
            <a:lvl9pPr marL="3657538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85194633-6EC4-BFD8-6C6A-CC9D460F2B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041569FA-C9F8-AEE2-1EC1-AAA6EA7966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98B3C-77CF-4663-9D56-0489A42E9DFB}" type="datetimeFigureOut">
              <a:rPr lang="pt-BR" smtClean="0"/>
              <a:t>30/06/2025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AB57E00E-185E-3288-F075-058489F323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409FFD8D-9FA8-6653-92A0-0569EC94B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34AB0-8E68-4662-A47E-E2F904A515E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033187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32CB5A-1D01-A29A-8776-635D3D6E2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D8810D17-6C0F-9551-1D35-056C911F63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98B3C-77CF-4663-9D56-0489A42E9DFB}" type="datetimeFigureOut">
              <a:rPr lang="pt-BR" smtClean="0"/>
              <a:t>30/06/2025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BECB578C-EE7B-7090-973C-0A6BADE42C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FEFE75D0-AF40-02AA-3396-240CF26AC5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34AB0-8E68-4662-A47E-E2F904A515E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089180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8EAEAD8D-ED8F-AAF5-25F9-23320CF03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98B3C-77CF-4663-9D56-0489A42E9DFB}" type="datetimeFigureOut">
              <a:rPr lang="pt-BR" smtClean="0"/>
              <a:t>30/06/2025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1A8F81BA-C0FA-9009-FD43-2B5776153D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89B36518-D9BC-97AF-D3F8-425CD9257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34AB0-8E68-4662-A47E-E2F904A515E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178858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B98F54-3BCE-A41F-5A95-2403D4645A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7" y="457201"/>
            <a:ext cx="393223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59E896D-2AF2-A3F0-EC95-F0EA9BD827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1999"/>
            </a:lvl4pPr>
            <a:lvl5pPr>
              <a:defRPr sz="1999"/>
            </a:lvl5pPr>
            <a:lvl6pPr>
              <a:defRPr sz="1999"/>
            </a:lvl6pPr>
            <a:lvl7pPr>
              <a:defRPr sz="1999"/>
            </a:lvl7pPr>
            <a:lvl8pPr>
              <a:defRPr sz="1999"/>
            </a:lvl8pPr>
            <a:lvl9pPr>
              <a:defRPr sz="1999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E9E66992-9003-DF66-26F8-4C8A675C2E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7" y="2057401"/>
            <a:ext cx="393223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92" indent="0">
              <a:buNone/>
              <a:defRPr sz="1400"/>
            </a:lvl2pPr>
            <a:lvl3pPr marL="914385" indent="0">
              <a:buNone/>
              <a:defRPr sz="1200"/>
            </a:lvl3pPr>
            <a:lvl4pPr marL="1371577" indent="0">
              <a:buNone/>
              <a:defRPr sz="1000"/>
            </a:lvl4pPr>
            <a:lvl5pPr marL="1828769" indent="0">
              <a:buNone/>
              <a:defRPr sz="1000"/>
            </a:lvl5pPr>
            <a:lvl6pPr marL="2285961" indent="0">
              <a:buNone/>
              <a:defRPr sz="1000"/>
            </a:lvl6pPr>
            <a:lvl7pPr marL="2743154" indent="0">
              <a:buNone/>
              <a:defRPr sz="1000"/>
            </a:lvl7pPr>
            <a:lvl8pPr marL="3200346" indent="0">
              <a:buNone/>
              <a:defRPr sz="1000"/>
            </a:lvl8pPr>
            <a:lvl9pPr marL="3657538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657A7543-C5E9-0AB0-3A80-76E989CCAE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98B3C-77CF-4663-9D56-0489A42E9DFB}" type="datetimeFigureOut">
              <a:rPr lang="pt-BR" smtClean="0"/>
              <a:t>30/06/2025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DE0B1E21-1559-13DD-619E-DD74614728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79930A0E-A790-20DD-BAEE-C61F90D64E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34AB0-8E68-4662-A47E-E2F904A515E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75484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10339D-F65D-F109-1623-25A12CFC2A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7" y="457201"/>
            <a:ext cx="393223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BC6B4004-8A4E-E553-CC75-B7BB5F30F94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92" indent="0">
              <a:buNone/>
              <a:defRPr sz="2800"/>
            </a:lvl2pPr>
            <a:lvl3pPr marL="914385" indent="0">
              <a:buNone/>
              <a:defRPr sz="2400"/>
            </a:lvl3pPr>
            <a:lvl4pPr marL="1371577" indent="0">
              <a:buNone/>
              <a:defRPr sz="1999"/>
            </a:lvl4pPr>
            <a:lvl5pPr marL="1828769" indent="0">
              <a:buNone/>
              <a:defRPr sz="1999"/>
            </a:lvl5pPr>
            <a:lvl6pPr marL="2285961" indent="0">
              <a:buNone/>
              <a:defRPr sz="1999"/>
            </a:lvl6pPr>
            <a:lvl7pPr marL="2743154" indent="0">
              <a:buNone/>
              <a:defRPr sz="1999"/>
            </a:lvl7pPr>
            <a:lvl8pPr marL="3200346" indent="0">
              <a:buNone/>
              <a:defRPr sz="1999"/>
            </a:lvl8pPr>
            <a:lvl9pPr marL="3657538" indent="0">
              <a:buNone/>
              <a:defRPr sz="1999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F6531E49-83CB-11D5-6E82-A0BDC3D6DE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7" y="2057401"/>
            <a:ext cx="393223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92" indent="0">
              <a:buNone/>
              <a:defRPr sz="1400"/>
            </a:lvl2pPr>
            <a:lvl3pPr marL="914385" indent="0">
              <a:buNone/>
              <a:defRPr sz="1200"/>
            </a:lvl3pPr>
            <a:lvl4pPr marL="1371577" indent="0">
              <a:buNone/>
              <a:defRPr sz="1000"/>
            </a:lvl4pPr>
            <a:lvl5pPr marL="1828769" indent="0">
              <a:buNone/>
              <a:defRPr sz="1000"/>
            </a:lvl5pPr>
            <a:lvl6pPr marL="2285961" indent="0">
              <a:buNone/>
              <a:defRPr sz="1000"/>
            </a:lvl6pPr>
            <a:lvl7pPr marL="2743154" indent="0">
              <a:buNone/>
              <a:defRPr sz="1000"/>
            </a:lvl7pPr>
            <a:lvl8pPr marL="3200346" indent="0">
              <a:buNone/>
              <a:defRPr sz="1000"/>
            </a:lvl8pPr>
            <a:lvl9pPr marL="3657538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C087FF8-46F1-67D4-53DC-98BF4430C7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98B3C-77CF-4663-9D56-0489A42E9DFB}" type="datetimeFigureOut">
              <a:rPr lang="pt-BR" smtClean="0"/>
              <a:t>30/06/2025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4D71DCF-408A-A989-F1AA-2826C742EB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555D306-9DBB-5FA1-C249-6C03D3CB5E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34AB0-8E68-4662-A47E-E2F904A515E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349218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A98BAD02-6B43-F739-F1FD-88B088D2B5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4C80450-8D87-34ED-89A2-2294052DFB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1" y="182562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BE0AC2C-34CE-F1A7-6769-C1A23972E2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3E98B3C-77CF-4663-9D56-0489A42E9DFB}" type="datetimeFigureOut">
              <a:rPr lang="pt-BR" smtClean="0"/>
              <a:t>30/06/2025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3D95F02-7A65-F499-EF2C-CB89CECAAB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1" y="6356351"/>
            <a:ext cx="411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6B253CD-B7D2-E234-BB98-5057A30553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1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3334AB0-8E68-4662-A47E-E2F904A515E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355768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385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6" indent="-228596" algn="l" defTabSz="914385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8" indent="-228596" algn="l" defTabSz="91438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81" indent="-228596" algn="l" defTabSz="91438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3pPr>
      <a:lvl4pPr marL="1600173" indent="-228596" algn="l" defTabSz="91438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65" indent="-228596" algn="l" defTabSz="91438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58" indent="-228596" algn="l" defTabSz="91438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50" indent="-228596" algn="l" defTabSz="91438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42" indent="-228596" algn="l" defTabSz="91438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34" indent="-228596" algn="l" defTabSz="91438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38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92" algn="l" defTabSz="91438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85" algn="l" defTabSz="91438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77" algn="l" defTabSz="91438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69" algn="l" defTabSz="91438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61" algn="l" defTabSz="91438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54" algn="l" defTabSz="91438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46" algn="l" defTabSz="91438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38" algn="l" defTabSz="91438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4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google.com" TargetMode="External"/><Relationship Id="rId5" Type="http://schemas.openxmlformats.org/officeDocument/2006/relationships/slide" Target="slide2.xml"/><Relationship Id="rId4" Type="http://schemas.openxmlformats.org/officeDocument/2006/relationships/image" Target="../media/image6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slide" Target="slide2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eg"/><Relationship Id="rId5" Type="http://schemas.openxmlformats.org/officeDocument/2006/relationships/image" Target="../media/image45.png"/><Relationship Id="rId4" Type="http://schemas.openxmlformats.org/officeDocument/2006/relationships/hyperlink" Target="http://sped.rfb.gov.br/pasta/show/1492" TargetMode="Externa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slide" Target="slide2.xml"/><Relationship Id="rId7" Type="http://schemas.openxmlformats.org/officeDocument/2006/relationships/image" Target="../media/image4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11" Type="http://schemas.openxmlformats.org/officeDocument/2006/relationships/image" Target="../media/image52.png"/><Relationship Id="rId5" Type="http://schemas.openxmlformats.org/officeDocument/2006/relationships/image" Target="../media/image47.png"/><Relationship Id="rId10" Type="http://schemas.openxmlformats.org/officeDocument/2006/relationships/image" Target="../media/image6.jpe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10" Type="http://schemas.openxmlformats.org/officeDocument/2006/relationships/slide" Target="slide2.xml"/><Relationship Id="rId4" Type="http://schemas.openxmlformats.org/officeDocument/2006/relationships/image" Target="../media/image54.png"/><Relationship Id="rId9" Type="http://schemas.openxmlformats.org/officeDocument/2006/relationships/image" Target="../media/image6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slide" Target="slide2.xml"/><Relationship Id="rId7" Type="http://schemas.openxmlformats.org/officeDocument/2006/relationships/image" Target="../media/image16.svg"/><Relationship Id="rId12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63.png"/><Relationship Id="rId5" Type="http://schemas.openxmlformats.org/officeDocument/2006/relationships/image" Target="../media/image59.png"/><Relationship Id="rId10" Type="http://schemas.openxmlformats.org/officeDocument/2006/relationships/image" Target="../media/image62.png"/><Relationship Id="rId4" Type="http://schemas.openxmlformats.org/officeDocument/2006/relationships/hyperlink" Target="https://www.youtube.com/watch?v=QxDBSxNup9U" TargetMode="External"/><Relationship Id="rId9" Type="http://schemas.openxmlformats.org/officeDocument/2006/relationships/image" Target="../media/image6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slide" Target="slide2.xml"/><Relationship Id="rId5" Type="http://schemas.openxmlformats.org/officeDocument/2006/relationships/image" Target="../media/image6.jpeg"/><Relationship Id="rId4" Type="http://schemas.openxmlformats.org/officeDocument/2006/relationships/image" Target="../media/image6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66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png"/><Relationship Id="rId5" Type="http://schemas.openxmlformats.org/officeDocument/2006/relationships/image" Target="../media/image68.svg"/><Relationship Id="rId4" Type="http://schemas.openxmlformats.org/officeDocument/2006/relationships/image" Target="../media/image67.png"/><Relationship Id="rId9" Type="http://schemas.openxmlformats.org/officeDocument/2006/relationships/slide" Target="slide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9.xml"/><Relationship Id="rId13" Type="http://schemas.openxmlformats.org/officeDocument/2006/relationships/slide" Target="slide15.xml"/><Relationship Id="rId3" Type="http://schemas.openxmlformats.org/officeDocument/2006/relationships/image" Target="../media/image6.jpeg"/><Relationship Id="rId7" Type="http://schemas.openxmlformats.org/officeDocument/2006/relationships/slide" Target="slide8.xml"/><Relationship Id="rId12" Type="http://schemas.openxmlformats.org/officeDocument/2006/relationships/slide" Target="slide14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slide" Target="slide5.xml"/><Relationship Id="rId11" Type="http://schemas.openxmlformats.org/officeDocument/2006/relationships/slide" Target="slide13.xml"/><Relationship Id="rId5" Type="http://schemas.openxmlformats.org/officeDocument/2006/relationships/slide" Target="slide4.xml"/><Relationship Id="rId10" Type="http://schemas.openxmlformats.org/officeDocument/2006/relationships/slide" Target="slide12.xml"/><Relationship Id="rId4" Type="http://schemas.openxmlformats.org/officeDocument/2006/relationships/slide" Target="slide3.xml"/><Relationship Id="rId9" Type="http://schemas.openxmlformats.org/officeDocument/2006/relationships/slide" Target="slide11.xml"/><Relationship Id="rId14" Type="http://schemas.openxmlformats.org/officeDocument/2006/relationships/slide" Target="slide10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4.png"/><Relationship Id="rId3" Type="http://schemas.openxmlformats.org/officeDocument/2006/relationships/image" Target="../media/image6.jpeg"/><Relationship Id="rId7" Type="http://schemas.openxmlformats.org/officeDocument/2006/relationships/image" Target="../media/image10.png"/><Relationship Id="rId12" Type="http://schemas.openxmlformats.org/officeDocument/2006/relationships/hyperlink" Target="https://www.youtube.com/watch?v=EX1gc35gI6U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slide" Target="slide2.xml"/><Relationship Id="rId5" Type="http://schemas.openxmlformats.org/officeDocument/2006/relationships/image" Target="../media/image8.png"/><Relationship Id="rId15" Type="http://schemas.openxmlformats.org/officeDocument/2006/relationships/image" Target="../media/image16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6.jpe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slide" Target="slide2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7.png"/><Relationship Id="rId12" Type="http://schemas.openxmlformats.org/officeDocument/2006/relationships/image" Target="../media/image3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29.png"/><Relationship Id="rId5" Type="http://schemas.openxmlformats.org/officeDocument/2006/relationships/image" Target="../media/image28.png"/><Relationship Id="rId15" Type="http://schemas.openxmlformats.org/officeDocument/2006/relationships/image" Target="../media/image6.jpeg"/><Relationship Id="rId10" Type="http://schemas.openxmlformats.org/officeDocument/2006/relationships/image" Target="../media/image13.png"/><Relationship Id="rId4" Type="http://schemas.openxmlformats.org/officeDocument/2006/relationships/image" Target="../media/image27.png"/><Relationship Id="rId9" Type="http://schemas.openxmlformats.org/officeDocument/2006/relationships/image" Target="../media/image9.png"/><Relationship Id="rId14" Type="http://schemas.openxmlformats.org/officeDocument/2006/relationships/slide" Target="slid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jpeg"/><Relationship Id="rId4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2.png"/><Relationship Id="rId3" Type="http://schemas.openxmlformats.org/officeDocument/2006/relationships/image" Target="../media/image6.jpeg"/><Relationship Id="rId7" Type="http://schemas.openxmlformats.org/officeDocument/2006/relationships/image" Target="../media/image36.svg"/><Relationship Id="rId12" Type="http://schemas.openxmlformats.org/officeDocument/2006/relationships/image" Target="../media/image4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11" Type="http://schemas.openxmlformats.org/officeDocument/2006/relationships/image" Target="../media/image40.svg"/><Relationship Id="rId5" Type="http://schemas.openxmlformats.org/officeDocument/2006/relationships/image" Target="../media/image34.sv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svg"/><Relationship Id="rId14" Type="http://schemas.openxmlformats.org/officeDocument/2006/relationships/slide" Target="slid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 descr="Forma, Retângulo&#10;&#10;O conteúdo gerado por IA pode estar incorreto.">
            <a:extLst>
              <a:ext uri="{FF2B5EF4-FFF2-40B4-BE49-F238E27FC236}">
                <a16:creationId xmlns:a16="http://schemas.microsoft.com/office/drawing/2014/main" id="{C8C16468-D123-D269-9B31-2CFCD8571C5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733" t="1532" b="4150"/>
          <a:stretch>
            <a:fillRect/>
          </a:stretch>
        </p:blipFill>
        <p:spPr>
          <a:xfrm>
            <a:off x="5953124" y="0"/>
            <a:ext cx="6238875" cy="6858000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CD8FA5D4-DCAC-45A2-B0D0-230D9A49F51C}"/>
              </a:ext>
            </a:extLst>
          </p:cNvPr>
          <p:cNvSpPr/>
          <p:nvPr/>
        </p:nvSpPr>
        <p:spPr>
          <a:xfrm>
            <a:off x="594186" y="1507005"/>
            <a:ext cx="5623734" cy="38439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pt-BR" noProof="0" dirty="0">
                <a:solidFill>
                  <a:srgbClr val="57F2AA"/>
                </a:solidFill>
                <a:latin typeface="Montserrat Bold"/>
              </a:rPr>
              <a:t>Proposta:</a:t>
            </a:r>
            <a:br>
              <a:rPr lang="pt-BR" sz="3000" b="1" noProof="0" dirty="0">
                <a:latin typeface="Montserrat Bold"/>
              </a:rPr>
            </a:br>
            <a:r>
              <a:rPr lang="pt-BR" sz="3000" b="1" noProof="0" dirty="0">
                <a:latin typeface="Montserrat Bold"/>
              </a:rPr>
              <a:t>Corretor Automático de SPEDs da E-Auditoria</a:t>
            </a:r>
          </a:p>
          <a:p>
            <a:endParaRPr lang="pt-BR" sz="3000" b="1" dirty="0">
              <a:latin typeface="Montserrat Bold"/>
            </a:endParaRPr>
          </a:p>
          <a:p>
            <a:r>
              <a:rPr lang="pt-BR" noProof="0" dirty="0">
                <a:solidFill>
                  <a:srgbClr val="57F2AA"/>
                </a:solidFill>
                <a:latin typeface="Montserrat Bold"/>
              </a:rPr>
              <a:t>Cliente:</a:t>
            </a:r>
          </a:p>
          <a:p>
            <a:r>
              <a:rPr lang="pt-BR" sz="3000" b="1" dirty="0">
                <a:latin typeface="Montserrat Bold"/>
              </a:rPr>
              <a:t>{{nome}}</a:t>
            </a:r>
            <a:endParaRPr lang="pt-BR" sz="3000" b="1" noProof="0" dirty="0">
              <a:latin typeface="Montserrat Bold"/>
            </a:endParaRP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6B1D6342-D2A7-49FE-BF79-DDA0526C639E}"/>
              </a:ext>
            </a:extLst>
          </p:cNvPr>
          <p:cNvSpPr/>
          <p:nvPr/>
        </p:nvSpPr>
        <p:spPr>
          <a:xfrm>
            <a:off x="594187" y="5281558"/>
            <a:ext cx="6396549" cy="7429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noProof="0">
                <a:latin typeface="Montserrat" pitchFamily="2" charset="0"/>
              </a:rPr>
              <a:t>Software Líder em Auditoria Tributária no Brasil.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875BC314-F95B-4F44-6659-A76C1F174DB6}"/>
              </a:ext>
            </a:extLst>
          </p:cNvPr>
          <p:cNvSpPr/>
          <p:nvPr/>
        </p:nvSpPr>
        <p:spPr>
          <a:xfrm>
            <a:off x="3401568" y="640080"/>
            <a:ext cx="2340864" cy="667512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 descr="Interface gráfica do usuário, Texto, Aplicativo&#10;&#10;O conteúdo gerado por IA pode estar incorreto.">
            <a:extLst>
              <a:ext uri="{FF2B5EF4-FFF2-40B4-BE49-F238E27FC236}">
                <a16:creationId xmlns:a16="http://schemas.microsoft.com/office/drawing/2014/main" id="{EFEB1D3D-5F10-A6E7-A320-555E83694B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1195" y="1714500"/>
            <a:ext cx="5382733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2370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9BE1EA0-82C2-9B20-B566-2FE654C270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 descr="Forma, Retângulo&#10;&#10;O conteúdo gerado por IA pode estar incorreto.">
            <a:extLst>
              <a:ext uri="{FF2B5EF4-FFF2-40B4-BE49-F238E27FC236}">
                <a16:creationId xmlns:a16="http://schemas.microsoft.com/office/drawing/2014/main" id="{626F83BA-013B-A038-A49B-1A0362553DE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65" t="1532" b="4150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19" name="Retângulo 18">
            <a:extLst>
              <a:ext uri="{FF2B5EF4-FFF2-40B4-BE49-F238E27FC236}">
                <a16:creationId xmlns:a16="http://schemas.microsoft.com/office/drawing/2014/main" id="{79F9DC50-76A8-41F7-8349-DE37035F96D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tângulo 38">
            <a:extLst>
              <a:ext uri="{FF2B5EF4-FFF2-40B4-BE49-F238E27FC236}">
                <a16:creationId xmlns:a16="http://schemas.microsoft.com/office/drawing/2014/main" id="{DC63938C-C09A-72D7-A962-B50AD9CEBDD2}"/>
              </a:ext>
            </a:extLst>
          </p:cNvPr>
          <p:cNvSpPr/>
          <p:nvPr/>
        </p:nvSpPr>
        <p:spPr>
          <a:xfrm>
            <a:off x="9769" y="250666"/>
            <a:ext cx="12183559" cy="6303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3600" b="1">
                <a:solidFill>
                  <a:srgbClr val="FFFFFF"/>
                </a:solidFill>
                <a:latin typeface="Montserrat"/>
              </a:rPr>
              <a:t>Análise Completa do SPED do</a:t>
            </a:r>
            <a:endParaRPr lang="pt-BR" sz="3600" b="1">
              <a:latin typeface="Montserrat"/>
            </a:endParaRPr>
          </a:p>
        </p:txBody>
      </p:sp>
      <p:pic>
        <p:nvPicPr>
          <p:cNvPr id="2" name="Picture 2" descr="e-Auditoria - e-Auditoria added a new photo.">
            <a:extLst>
              <a:ext uri="{FF2B5EF4-FFF2-40B4-BE49-F238E27FC236}">
                <a16:creationId xmlns:a16="http://schemas.microsoft.com/office/drawing/2014/main" id="{5EDD6BEB-86C4-1C5A-E92F-367815BB57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929" y="192145"/>
            <a:ext cx="942974" cy="942974"/>
          </a:xfrm>
          <a:prstGeom prst="roundRect">
            <a:avLst>
              <a:gd name="adj" fmla="val 9840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tângulo: Cantos Arredondados 4">
            <a:hlinkClick r:id="rId5" action="ppaction://hlinksldjump"/>
            <a:extLst>
              <a:ext uri="{FF2B5EF4-FFF2-40B4-BE49-F238E27FC236}">
                <a16:creationId xmlns:a16="http://schemas.microsoft.com/office/drawing/2014/main" id="{96E3C395-7A44-A086-B114-216270AC5ECA}"/>
              </a:ext>
            </a:extLst>
          </p:cNvPr>
          <p:cNvSpPr/>
          <p:nvPr/>
        </p:nvSpPr>
        <p:spPr>
          <a:xfrm>
            <a:off x="11064239" y="192145"/>
            <a:ext cx="977287" cy="374904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b="1" dirty="0">
                <a:solidFill>
                  <a:schemeClr val="tx1"/>
                </a:solidFill>
              </a:rPr>
              <a:t>Conteúdo da Proposta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1EC4B960-BC18-A09A-239B-7E0F32BAEBC2}"/>
              </a:ext>
            </a:extLst>
          </p:cNvPr>
          <p:cNvSpPr txBox="1"/>
          <p:nvPr/>
        </p:nvSpPr>
        <p:spPr>
          <a:xfrm>
            <a:off x="369929" y="1972553"/>
            <a:ext cx="3698344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rgbClr val="00FFEA"/>
                </a:solidFill>
              </a:rPr>
              <a:t>Informações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pt-BR" sz="1200" dirty="0">
                <a:solidFill>
                  <a:schemeClr val="bg1"/>
                </a:solidFill>
              </a:rPr>
              <a:t>Nome do Cliente: </a:t>
            </a:r>
            <a:br>
              <a:rPr lang="pt-BR" sz="1200" dirty="0">
                <a:solidFill>
                  <a:schemeClr val="bg1"/>
                </a:solidFill>
              </a:rPr>
            </a:br>
            <a:r>
              <a:rPr lang="pt-BR" sz="1200" b="1" dirty="0">
                <a:solidFill>
                  <a:schemeClr val="bg1"/>
                </a:solidFill>
              </a:rPr>
              <a:t> 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endParaRPr lang="pt-BR" sz="1200" dirty="0">
              <a:solidFill>
                <a:schemeClr val="bg1"/>
              </a:solidFill>
            </a:endParaRP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pt-BR" sz="1200" dirty="0">
                <a:solidFill>
                  <a:schemeClr val="bg1"/>
                </a:solidFill>
              </a:rPr>
              <a:t>CNPJ: </a:t>
            </a:r>
            <a:br>
              <a:rPr lang="pt-BR" sz="1200" dirty="0">
                <a:solidFill>
                  <a:schemeClr val="bg1"/>
                </a:solidFill>
              </a:rPr>
            </a:br>
            <a:r>
              <a:rPr lang="pt-BR" sz="1200" b="1" dirty="0">
                <a:solidFill>
                  <a:schemeClr val="bg1"/>
                </a:solidFill>
              </a:rPr>
              <a:t> </a:t>
            </a:r>
            <a:br>
              <a:rPr lang="pt-BR" sz="1200" dirty="0">
                <a:solidFill>
                  <a:schemeClr val="bg1"/>
                </a:solidFill>
              </a:rPr>
            </a:br>
            <a:endParaRPr lang="pt-BR" sz="1200" dirty="0">
              <a:solidFill>
                <a:schemeClr val="bg1"/>
              </a:solidFill>
            </a:endParaRP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pt-BR" sz="1200" dirty="0">
                <a:solidFill>
                  <a:schemeClr val="bg1"/>
                </a:solidFill>
              </a:rPr>
              <a:t>Competência: </a:t>
            </a:r>
            <a:br>
              <a:rPr lang="pt-BR" sz="1200" dirty="0">
                <a:solidFill>
                  <a:schemeClr val="bg1"/>
                </a:solidFill>
              </a:rPr>
            </a:br>
            <a:r>
              <a:rPr lang="pt-BR" sz="1200" b="1" dirty="0">
                <a:solidFill>
                  <a:schemeClr val="bg1"/>
                </a:solidFill>
              </a:rPr>
              <a:t> </a:t>
            </a:r>
            <a:br>
              <a:rPr lang="pt-BR" sz="1200" dirty="0">
                <a:solidFill>
                  <a:schemeClr val="bg1"/>
                </a:solidFill>
              </a:rPr>
            </a:br>
            <a:endParaRPr lang="pt-BR" sz="1200" dirty="0">
              <a:solidFill>
                <a:schemeClr val="bg1"/>
              </a:solidFill>
            </a:endParaRP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pt-BR" sz="1200" dirty="0">
                <a:solidFill>
                  <a:schemeClr val="bg1"/>
                </a:solidFill>
              </a:rPr>
              <a:t>Arquivo enviado por: </a:t>
            </a:r>
            <a:br>
              <a:rPr lang="pt-BR" sz="1200" dirty="0">
                <a:solidFill>
                  <a:schemeClr val="bg1"/>
                </a:solidFill>
              </a:rPr>
            </a:br>
            <a:r>
              <a:rPr lang="pt-BR" sz="1200" b="1" dirty="0">
                <a:solidFill>
                  <a:schemeClr val="bg1"/>
                </a:solidFill>
              </a:rPr>
              <a:t> </a:t>
            </a:r>
            <a:br>
              <a:rPr lang="pt-BR" sz="1200" dirty="0">
                <a:solidFill>
                  <a:schemeClr val="bg1"/>
                </a:solidFill>
              </a:rPr>
            </a:br>
            <a:endParaRPr lang="pt-BR" sz="1200" dirty="0">
              <a:solidFill>
                <a:schemeClr val="bg1"/>
              </a:solidFill>
            </a:endParaRP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pt-BR" sz="1200" dirty="0">
                <a:solidFill>
                  <a:schemeClr val="bg1"/>
                </a:solidFill>
              </a:rPr>
              <a:t>Data do Envio: </a:t>
            </a:r>
            <a:br>
              <a:rPr lang="pt-BR" sz="1200" dirty="0">
                <a:solidFill>
                  <a:schemeClr val="bg1"/>
                </a:solidFill>
              </a:rPr>
            </a:br>
            <a:r>
              <a:rPr lang="pt-BR" sz="1200" b="1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9" name="Chave Direita 8">
            <a:extLst>
              <a:ext uri="{FF2B5EF4-FFF2-40B4-BE49-F238E27FC236}">
                <a16:creationId xmlns:a16="http://schemas.microsoft.com/office/drawing/2014/main" id="{D11762CD-F7DB-D6E5-9685-4544CB7A8606}"/>
              </a:ext>
            </a:extLst>
          </p:cNvPr>
          <p:cNvSpPr/>
          <p:nvPr/>
        </p:nvSpPr>
        <p:spPr>
          <a:xfrm>
            <a:off x="2028601" y="1866900"/>
            <a:ext cx="409799" cy="4162426"/>
          </a:xfrm>
          <a:prstGeom prst="rightBrace">
            <a:avLst/>
          </a:prstGeom>
          <a:ln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F5CC2B1B-D8B6-DAA3-DA41-D0F8B7B173B0}"/>
              </a:ext>
            </a:extLst>
          </p:cNvPr>
          <p:cNvSpPr/>
          <p:nvPr/>
        </p:nvSpPr>
        <p:spPr>
          <a:xfrm>
            <a:off x="452236" y="6222262"/>
            <a:ext cx="1814714" cy="45442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b="1" dirty="0">
                <a:solidFill>
                  <a:schemeClr val="accent5">
                    <a:lumMod val="50000"/>
                  </a:schemeClr>
                </a:solidFill>
              </a:rPr>
              <a:t>Link do SPED </a:t>
            </a:r>
            <a:r>
              <a:rPr lang="pt-BR" sz="1200" b="1" u="sng" dirty="0">
                <a:solidFill>
                  <a:schemeClr val="accent5">
                    <a:lumMod val="50000"/>
                  </a:schemeClr>
                </a:solidFill>
              </a:rPr>
              <a:t>Original</a:t>
            </a:r>
          </a:p>
          <a:p>
            <a:pPr algn="ctr"/>
            <a:r>
              <a:rPr lang="pt-BR" sz="1050" dirty="0">
                <a:solidFill>
                  <a:schemeClr val="accent5">
                    <a:lumMod val="50000"/>
                  </a:schemeClr>
                </a:solidFill>
              </a:rPr>
              <a:t>(</a:t>
            </a:r>
            <a:r>
              <a:rPr lang="pt-BR" sz="1050" b="1" u="sng" dirty="0">
                <a:solidFill>
                  <a:schemeClr val="accent5">
                    <a:lumMod val="50000"/>
                  </a:schemeClr>
                </a:solidFill>
              </a:rPr>
              <a:t>Antes</a:t>
            </a:r>
            <a:r>
              <a:rPr lang="pt-BR" sz="1050" dirty="0">
                <a:solidFill>
                  <a:schemeClr val="accent5">
                    <a:lumMod val="50000"/>
                  </a:schemeClr>
                </a:solidFill>
              </a:rPr>
              <a:t> da Correção)</a:t>
            </a:r>
            <a:endParaRPr lang="pt-BR" sz="120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474F8FDB-5FEE-19B6-7A5D-F2D1A27E18D0}"/>
              </a:ext>
            </a:extLst>
          </p:cNvPr>
          <p:cNvSpPr/>
          <p:nvPr/>
        </p:nvSpPr>
        <p:spPr>
          <a:xfrm>
            <a:off x="2716092" y="1972553"/>
            <a:ext cx="1903309" cy="484632"/>
          </a:xfrm>
          <a:prstGeom prst="rect">
            <a:avLst/>
          </a:prstGeom>
          <a:solidFill>
            <a:srgbClr val="00FF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b="1">
                <a:solidFill>
                  <a:srgbClr val="2B2E6F"/>
                </a:solidFill>
              </a:rPr>
              <a:t>CORREÇÃO AUTOMÁTICA DE SPEDS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F33C0611-D23B-0E47-DB8C-A1753F4209F2}"/>
              </a:ext>
            </a:extLst>
          </p:cNvPr>
          <p:cNvSpPr txBox="1"/>
          <p:nvPr/>
        </p:nvSpPr>
        <p:spPr>
          <a:xfrm>
            <a:off x="2684340" y="2475009"/>
            <a:ext cx="24496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Courier New" panose="02070309020205020404" pitchFamily="49" charset="0"/>
              <a:buChar char="o"/>
            </a:pPr>
            <a:r>
              <a:rPr lang="pt-BR" sz="1200" dirty="0">
                <a:solidFill>
                  <a:schemeClr val="bg1"/>
                </a:solidFill>
              </a:rPr>
              <a:t>              Erros encontrados e corrigidos Automaticamente</a:t>
            </a:r>
            <a:br>
              <a:rPr lang="pt-BR" sz="1200" dirty="0">
                <a:solidFill>
                  <a:schemeClr val="bg1"/>
                </a:solidFill>
              </a:rPr>
            </a:br>
            <a:endParaRPr lang="pt-BR" sz="1200" dirty="0">
              <a:solidFill>
                <a:schemeClr val="bg1"/>
              </a:solidFill>
            </a:endParaRP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pt-BR" sz="1200" b="1" dirty="0">
                <a:solidFill>
                  <a:schemeClr val="bg1"/>
                </a:solidFill>
                <a:highlight>
                  <a:srgbClr val="000000"/>
                </a:highlight>
              </a:rPr>
              <a:t>2 min</a:t>
            </a:r>
            <a:r>
              <a:rPr lang="pt-BR" sz="1200" dirty="0">
                <a:solidFill>
                  <a:schemeClr val="bg1"/>
                </a:solidFill>
              </a:rPr>
              <a:t> Foi o tempo total para correção automática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endParaRPr lang="pt-BR" sz="1200" dirty="0"/>
          </a:p>
        </p:txBody>
      </p:sp>
      <p:grpSp>
        <p:nvGrpSpPr>
          <p:cNvPr id="18" name="Agrupar 17">
            <a:extLst>
              <a:ext uri="{FF2B5EF4-FFF2-40B4-BE49-F238E27FC236}">
                <a16:creationId xmlns:a16="http://schemas.microsoft.com/office/drawing/2014/main" id="{DFB08A7E-7625-BDF5-B8BF-DB7AC5D9B1B7}"/>
              </a:ext>
            </a:extLst>
          </p:cNvPr>
          <p:cNvGrpSpPr/>
          <p:nvPr/>
        </p:nvGrpSpPr>
        <p:grpSpPr>
          <a:xfrm>
            <a:off x="2716092" y="4213783"/>
            <a:ext cx="2289329" cy="1148787"/>
            <a:chOff x="3179179" y="4213783"/>
            <a:chExt cx="2289329" cy="1148787"/>
          </a:xfrm>
        </p:grpSpPr>
        <p:sp>
          <p:nvSpPr>
            <p:cNvPr id="15" name="Retângulo 14">
              <a:extLst>
                <a:ext uri="{FF2B5EF4-FFF2-40B4-BE49-F238E27FC236}">
                  <a16:creationId xmlns:a16="http://schemas.microsoft.com/office/drawing/2014/main" id="{82DD04EF-53E8-0858-8FAB-36F691E22FA3}"/>
                </a:ext>
              </a:extLst>
            </p:cNvPr>
            <p:cNvSpPr/>
            <p:nvPr/>
          </p:nvSpPr>
          <p:spPr>
            <a:xfrm>
              <a:off x="3210931" y="4213783"/>
              <a:ext cx="1903309" cy="484632"/>
            </a:xfrm>
            <a:prstGeom prst="rect">
              <a:avLst/>
            </a:prstGeom>
            <a:solidFill>
              <a:srgbClr val="00FFE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200" b="1">
                  <a:solidFill>
                    <a:srgbClr val="2B2E6F"/>
                  </a:solidFill>
                </a:rPr>
                <a:t>AUDITORIA COMPLETA DO ARQUIVO</a:t>
              </a:r>
            </a:p>
          </p:txBody>
        </p:sp>
        <p:sp>
          <p:nvSpPr>
            <p:cNvPr id="17" name="CaixaDeTexto 16">
              <a:extLst>
                <a:ext uri="{FF2B5EF4-FFF2-40B4-BE49-F238E27FC236}">
                  <a16:creationId xmlns:a16="http://schemas.microsoft.com/office/drawing/2014/main" id="{54BEAE8F-A173-B4D8-6FE9-D33578903676}"/>
                </a:ext>
              </a:extLst>
            </p:cNvPr>
            <p:cNvSpPr txBox="1"/>
            <p:nvPr/>
          </p:nvSpPr>
          <p:spPr>
            <a:xfrm>
              <a:off x="3179179" y="4716239"/>
              <a:ext cx="228932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Courier New" panose="02070309020205020404" pitchFamily="49" charset="0"/>
                <a:buChar char="o"/>
              </a:pPr>
              <a:r>
                <a:rPr lang="pt-BR" sz="1200" dirty="0">
                  <a:solidFill>
                    <a:schemeClr val="bg1"/>
                  </a:solidFill>
                </a:rPr>
                <a:t>                    de multa estimada, dado as características dos erros encontrados</a:t>
              </a:r>
            </a:p>
          </p:txBody>
        </p:sp>
      </p:grpSp>
      <p:sp>
        <p:nvSpPr>
          <p:cNvPr id="20" name="Chave Direita 19">
            <a:extLst>
              <a:ext uri="{FF2B5EF4-FFF2-40B4-BE49-F238E27FC236}">
                <a16:creationId xmlns:a16="http://schemas.microsoft.com/office/drawing/2014/main" id="{9703CAEE-90B6-20A6-26DE-245CD35CFCB3}"/>
              </a:ext>
            </a:extLst>
          </p:cNvPr>
          <p:cNvSpPr/>
          <p:nvPr/>
        </p:nvSpPr>
        <p:spPr>
          <a:xfrm>
            <a:off x="4884941" y="1866900"/>
            <a:ext cx="409799" cy="4162426"/>
          </a:xfrm>
          <a:prstGeom prst="rightBrace">
            <a:avLst/>
          </a:prstGeom>
          <a:ln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0C3F0350-FEA8-1E6F-DFF7-EB316A933ADD}"/>
              </a:ext>
            </a:extLst>
          </p:cNvPr>
          <p:cNvSpPr/>
          <p:nvPr/>
        </p:nvSpPr>
        <p:spPr>
          <a:xfrm>
            <a:off x="5742830" y="6222262"/>
            <a:ext cx="1814714" cy="45442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b="1">
                <a:solidFill>
                  <a:schemeClr val="accent5">
                    <a:lumMod val="50000"/>
                  </a:schemeClr>
                </a:solidFill>
              </a:rPr>
              <a:t>Link do SPED </a:t>
            </a:r>
            <a:r>
              <a:rPr lang="pt-BR" sz="1200" b="1" u="sng">
                <a:solidFill>
                  <a:schemeClr val="accent5">
                    <a:lumMod val="50000"/>
                  </a:schemeClr>
                </a:solidFill>
              </a:rPr>
              <a:t>Corrigido</a:t>
            </a:r>
          </a:p>
          <a:p>
            <a:pPr algn="ctr"/>
            <a:r>
              <a:rPr lang="pt-BR" sz="1050">
                <a:solidFill>
                  <a:schemeClr val="accent5">
                    <a:lumMod val="50000"/>
                  </a:schemeClr>
                </a:solidFill>
              </a:rPr>
              <a:t>(</a:t>
            </a:r>
            <a:r>
              <a:rPr lang="pt-BR" sz="1050" b="1" u="sng">
                <a:solidFill>
                  <a:schemeClr val="accent5">
                    <a:lumMod val="50000"/>
                  </a:schemeClr>
                </a:solidFill>
              </a:rPr>
              <a:t>Depois</a:t>
            </a:r>
            <a:r>
              <a:rPr lang="pt-BR" sz="1050">
                <a:solidFill>
                  <a:schemeClr val="accent5">
                    <a:lumMod val="50000"/>
                  </a:schemeClr>
                </a:solidFill>
              </a:rPr>
              <a:t> da Correção)</a:t>
            </a:r>
            <a:endParaRPr lang="pt-BR" sz="1200">
              <a:solidFill>
                <a:schemeClr val="accent5">
                  <a:lumMod val="50000"/>
                </a:schemeClr>
              </a:solidFill>
            </a:endParaRPr>
          </a:p>
        </p:txBody>
      </p:sp>
      <p:grpSp>
        <p:nvGrpSpPr>
          <p:cNvPr id="27" name="Agrupar 26">
            <a:extLst>
              <a:ext uri="{FF2B5EF4-FFF2-40B4-BE49-F238E27FC236}">
                <a16:creationId xmlns:a16="http://schemas.microsoft.com/office/drawing/2014/main" id="{94DF60AC-ACC9-3C24-D375-E011AF067BF1}"/>
              </a:ext>
            </a:extLst>
          </p:cNvPr>
          <p:cNvGrpSpPr/>
          <p:nvPr/>
        </p:nvGrpSpPr>
        <p:grpSpPr>
          <a:xfrm>
            <a:off x="5450434" y="1972553"/>
            <a:ext cx="2449635" cy="4288108"/>
            <a:chOff x="6917284" y="1990377"/>
            <a:chExt cx="2449635" cy="4288108"/>
          </a:xfrm>
        </p:grpSpPr>
        <p:sp>
          <p:nvSpPr>
            <p:cNvPr id="24" name="Retângulo 23">
              <a:extLst>
                <a:ext uri="{FF2B5EF4-FFF2-40B4-BE49-F238E27FC236}">
                  <a16:creationId xmlns:a16="http://schemas.microsoft.com/office/drawing/2014/main" id="{6DF06506-E850-8695-5D0F-5E673D2098EC}"/>
                </a:ext>
              </a:extLst>
            </p:cNvPr>
            <p:cNvSpPr/>
            <p:nvPr/>
          </p:nvSpPr>
          <p:spPr>
            <a:xfrm>
              <a:off x="6949036" y="1990377"/>
              <a:ext cx="1903309" cy="484632"/>
            </a:xfrm>
            <a:prstGeom prst="rect">
              <a:avLst/>
            </a:prstGeom>
            <a:solidFill>
              <a:srgbClr val="00FFE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200" b="1">
                  <a:solidFill>
                    <a:srgbClr val="2B2E6F"/>
                  </a:solidFill>
                </a:rPr>
                <a:t>ARQUIVOS GERADOS PARA DIFERENCIAÇÃO</a:t>
              </a:r>
            </a:p>
          </p:txBody>
        </p:sp>
        <p:sp>
          <p:nvSpPr>
            <p:cNvPr id="25" name="CaixaDeTexto 24">
              <a:extLst>
                <a:ext uri="{FF2B5EF4-FFF2-40B4-BE49-F238E27FC236}">
                  <a16:creationId xmlns:a16="http://schemas.microsoft.com/office/drawing/2014/main" id="{D2712559-0B71-176F-05FF-33A19847179D}"/>
                </a:ext>
              </a:extLst>
            </p:cNvPr>
            <p:cNvSpPr txBox="1"/>
            <p:nvPr/>
          </p:nvSpPr>
          <p:spPr>
            <a:xfrm>
              <a:off x="6917284" y="2492833"/>
              <a:ext cx="2449635" cy="3785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Courier New" panose="02070309020205020404" pitchFamily="49" charset="0"/>
                <a:buChar char="o"/>
              </a:pPr>
              <a:r>
                <a:rPr lang="pt-BR" sz="1200" b="1" dirty="0">
                  <a:solidFill>
                    <a:schemeClr val="bg1"/>
                  </a:solidFill>
                  <a:highlight>
                    <a:srgbClr val="000000"/>
                  </a:highlight>
                </a:rPr>
                <a:t>Log de Correções Realizadas</a:t>
              </a:r>
              <a:br>
                <a:rPr lang="pt-BR" sz="1200" b="1" dirty="0">
                  <a:solidFill>
                    <a:schemeClr val="bg1"/>
                  </a:solidFill>
                  <a:highlight>
                    <a:srgbClr val="000000"/>
                  </a:highlight>
                </a:rPr>
              </a:br>
              <a:r>
                <a:rPr lang="pt-BR" sz="1200" dirty="0">
                  <a:solidFill>
                    <a:schemeClr val="bg1"/>
                  </a:solidFill>
                </a:rPr>
                <a:t>PDF com sua Logo, mostrando para cliente cada uma das correções automáticas, evidenciando seu trabalho como contador.</a:t>
              </a:r>
              <a:br>
                <a:rPr lang="pt-BR" sz="1200" dirty="0">
                  <a:solidFill>
                    <a:schemeClr val="bg1"/>
                  </a:solidFill>
                </a:rPr>
              </a:br>
              <a:endParaRPr lang="pt-BR" sz="1200" dirty="0">
                <a:solidFill>
                  <a:schemeClr val="bg1"/>
                </a:solidFill>
              </a:endParaRPr>
            </a:p>
            <a:p>
              <a:pPr marL="171450" indent="-171450">
                <a:buFont typeface="Courier New" panose="02070309020205020404" pitchFamily="49" charset="0"/>
                <a:buChar char="o"/>
              </a:pPr>
              <a:r>
                <a:rPr lang="pt-BR" sz="1200" b="1" dirty="0">
                  <a:solidFill>
                    <a:schemeClr val="bg1"/>
                  </a:solidFill>
                  <a:highlight>
                    <a:srgbClr val="000000"/>
                  </a:highlight>
                </a:rPr>
                <a:t>Laudo de Auditoria por IA</a:t>
              </a:r>
              <a:br>
                <a:rPr lang="pt-BR" sz="1200" b="1" dirty="0">
                  <a:solidFill>
                    <a:schemeClr val="bg1"/>
                  </a:solidFill>
                  <a:highlight>
                    <a:srgbClr val="000000"/>
                  </a:highlight>
                </a:rPr>
              </a:br>
              <a:r>
                <a:rPr lang="pt-BR" sz="1200" dirty="0">
                  <a:solidFill>
                    <a:schemeClr val="bg1"/>
                  </a:solidFill>
                </a:rPr>
                <a:t>PDF 100% feito por Inteligência Artificial, que evidencia a importância da Auditoria como Blindagem Tributária, realizada pelo seu escritório.</a:t>
              </a:r>
              <a:br>
                <a:rPr lang="pt-BR" sz="1200" dirty="0">
                  <a:solidFill>
                    <a:schemeClr val="bg1"/>
                  </a:solidFill>
                </a:rPr>
              </a:br>
              <a:endParaRPr lang="pt-BR" sz="1200" dirty="0">
                <a:solidFill>
                  <a:schemeClr val="bg1"/>
                </a:solidFill>
              </a:endParaRPr>
            </a:p>
            <a:p>
              <a:pPr marL="171450" indent="-171450">
                <a:buFont typeface="Courier New" panose="02070309020205020404" pitchFamily="49" charset="0"/>
                <a:buChar char="o"/>
              </a:pPr>
              <a:r>
                <a:rPr lang="pt-BR" sz="1200" b="1" dirty="0">
                  <a:solidFill>
                    <a:schemeClr val="bg1"/>
                  </a:solidFill>
                  <a:highlight>
                    <a:srgbClr val="000000"/>
                  </a:highlight>
                </a:rPr>
                <a:t>Relatório de Inconsistências</a:t>
              </a:r>
              <a:br>
                <a:rPr lang="pt-BR" sz="1200" b="1" dirty="0">
                  <a:solidFill>
                    <a:schemeClr val="bg1"/>
                  </a:solidFill>
                  <a:highlight>
                    <a:srgbClr val="000000"/>
                  </a:highlight>
                </a:rPr>
              </a:br>
              <a:r>
                <a:rPr lang="pt-BR" sz="1200" dirty="0">
                  <a:solidFill>
                    <a:schemeClr val="bg1"/>
                  </a:solidFill>
                </a:rPr>
                <a:t>Detalhamento da Auditoria, mostrando o embasamento tributário de cada uma das inconsistências apontadas.</a:t>
              </a:r>
              <a:endParaRPr lang="pt-BR" sz="1200" dirty="0"/>
            </a:p>
            <a:p>
              <a:pPr marL="171450" indent="-171450">
                <a:buFont typeface="Courier New" panose="02070309020205020404" pitchFamily="49" charset="0"/>
                <a:buChar char="o"/>
              </a:pPr>
              <a:endParaRPr lang="pt-BR" sz="1200" dirty="0"/>
            </a:p>
          </p:txBody>
        </p:sp>
      </p:grpSp>
      <p:sp>
        <p:nvSpPr>
          <p:cNvPr id="29" name="Retângulo: Cantos Arredondados 28">
            <a:extLst>
              <a:ext uri="{FF2B5EF4-FFF2-40B4-BE49-F238E27FC236}">
                <a16:creationId xmlns:a16="http://schemas.microsoft.com/office/drawing/2014/main" id="{2F241EF5-EBB0-908E-54CB-E5F2876F77A2}"/>
              </a:ext>
            </a:extLst>
          </p:cNvPr>
          <p:cNvSpPr/>
          <p:nvPr/>
        </p:nvSpPr>
        <p:spPr>
          <a:xfrm>
            <a:off x="7900068" y="2545612"/>
            <a:ext cx="1585175" cy="263253"/>
          </a:xfrm>
          <a:prstGeom prst="roundRect">
            <a:avLst/>
          </a:prstGeom>
          <a:noFill/>
          <a:ln>
            <a:solidFill>
              <a:srgbClr val="00FFE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000" b="1" dirty="0">
                <a:solidFill>
                  <a:schemeClr val="bg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{{down1}}</a:t>
            </a:r>
            <a:endParaRPr lang="pt-BR" sz="1000">
              <a:solidFill>
                <a:schemeClr val="bg1"/>
              </a:solidFill>
              <a:hlinkClick r:id="" action="ppaction://noaction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30" name="Retângulo: Cantos Arredondados 29">
            <a:extLst>
              <a:ext uri="{FF2B5EF4-FFF2-40B4-BE49-F238E27FC236}">
                <a16:creationId xmlns:a16="http://schemas.microsoft.com/office/drawing/2014/main" id="{AEECF1EB-4601-8D46-F615-81B450EA3A3E}"/>
              </a:ext>
            </a:extLst>
          </p:cNvPr>
          <p:cNvSpPr/>
          <p:nvPr/>
        </p:nvSpPr>
        <p:spPr>
          <a:xfrm>
            <a:off x="7900068" y="3828667"/>
            <a:ext cx="1585175" cy="263253"/>
          </a:xfrm>
          <a:prstGeom prst="roundRect">
            <a:avLst/>
          </a:prstGeom>
          <a:noFill/>
          <a:ln>
            <a:solidFill>
              <a:srgbClr val="00FFE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000" b="1" dirty="0">
                <a:solidFill>
                  <a:schemeClr val="bg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{{down2}}</a:t>
            </a:r>
            <a:endParaRPr lang="pt-BR" sz="1000">
              <a:solidFill>
                <a:schemeClr val="bg1"/>
              </a:solidFill>
              <a:hlinkClick r:id="rId6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31" name="Retângulo: Cantos Arredondados 30">
            <a:extLst>
              <a:ext uri="{FF2B5EF4-FFF2-40B4-BE49-F238E27FC236}">
                <a16:creationId xmlns:a16="http://schemas.microsoft.com/office/drawing/2014/main" id="{B043FC32-F837-32A4-6D00-258312EF9E3A}"/>
              </a:ext>
            </a:extLst>
          </p:cNvPr>
          <p:cNvSpPr/>
          <p:nvPr/>
        </p:nvSpPr>
        <p:spPr>
          <a:xfrm>
            <a:off x="7900067" y="5089892"/>
            <a:ext cx="1585175" cy="263253"/>
          </a:xfrm>
          <a:prstGeom prst="roundRect">
            <a:avLst/>
          </a:prstGeom>
          <a:noFill/>
          <a:ln>
            <a:solidFill>
              <a:srgbClr val="00FFE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000" b="1" dirty="0">
                <a:solidFill>
                  <a:schemeClr val="bg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{{down3}}</a:t>
            </a:r>
            <a:endParaRPr lang="pt-BR" sz="1000">
              <a:solidFill>
                <a:schemeClr val="bg1"/>
              </a:solidFill>
              <a:hlinkClick r:id="rId6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cxnSp>
        <p:nvCxnSpPr>
          <p:cNvPr id="33" name="Conector de Seta Reta 32">
            <a:extLst>
              <a:ext uri="{FF2B5EF4-FFF2-40B4-BE49-F238E27FC236}">
                <a16:creationId xmlns:a16="http://schemas.microsoft.com/office/drawing/2014/main" id="{6F4F0ED1-3988-5852-45C1-29073D3D0962}"/>
              </a:ext>
            </a:extLst>
          </p:cNvPr>
          <p:cNvCxnSpPr>
            <a:cxnSpLocks/>
            <a:stCxn id="12" idx="3"/>
            <a:endCxn id="21" idx="1"/>
          </p:cNvCxnSpPr>
          <p:nvPr/>
        </p:nvCxnSpPr>
        <p:spPr>
          <a:xfrm>
            <a:off x="2266950" y="6449475"/>
            <a:ext cx="3475880" cy="0"/>
          </a:xfrm>
          <a:prstGeom prst="straightConnector1">
            <a:avLst/>
          </a:prstGeom>
          <a:ln>
            <a:solidFill>
              <a:schemeClr val="accent5">
                <a:lumMod val="40000"/>
                <a:lumOff val="6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242" name="Picture 2" descr="Imagem gerada">
            <a:extLst>
              <a:ext uri="{FF2B5EF4-FFF2-40B4-BE49-F238E27FC236}">
                <a16:creationId xmlns:a16="http://schemas.microsoft.com/office/drawing/2014/main" id="{400CF2AF-76E0-E9D9-BCB1-A52DEDBEC52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487"/>
          <a:stretch>
            <a:fillRect/>
          </a:stretch>
        </p:blipFill>
        <p:spPr bwMode="auto">
          <a:xfrm>
            <a:off x="8813161" y="1323161"/>
            <a:ext cx="3375287" cy="5532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B0D7404A-A0E3-51DA-6866-1B707E93236F}"/>
              </a:ext>
            </a:extLst>
          </p:cNvPr>
          <p:cNvSpPr/>
          <p:nvPr/>
        </p:nvSpPr>
        <p:spPr>
          <a:xfrm>
            <a:off x="7625692" y="6493682"/>
            <a:ext cx="1585175" cy="263253"/>
          </a:xfrm>
          <a:prstGeom prst="roundRect">
            <a:avLst/>
          </a:prstGeom>
          <a:noFill/>
          <a:ln>
            <a:solidFill>
              <a:srgbClr val="00FFE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000" b="1" dirty="0">
                <a:solidFill>
                  <a:schemeClr val="bg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{{down4}}</a:t>
            </a:r>
            <a:endParaRPr lang="pt-BR" sz="1000">
              <a:solidFill>
                <a:schemeClr val="bg1"/>
              </a:solidFill>
              <a:hlinkClick r:id="rId6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D6D1F2B6-135E-DB1F-A1E9-4FC153A4B0F9}"/>
              </a:ext>
            </a:extLst>
          </p:cNvPr>
          <p:cNvSpPr/>
          <p:nvPr/>
        </p:nvSpPr>
        <p:spPr>
          <a:xfrm>
            <a:off x="2345684" y="6493682"/>
            <a:ext cx="1585175" cy="263253"/>
          </a:xfrm>
          <a:prstGeom prst="roundRect">
            <a:avLst/>
          </a:prstGeom>
          <a:noFill/>
          <a:ln>
            <a:solidFill>
              <a:srgbClr val="00FFE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000" b="1" dirty="0">
                <a:solidFill>
                  <a:schemeClr val="bg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{{down5}}</a:t>
            </a:r>
            <a:endParaRPr lang="pt-BR" sz="1000">
              <a:solidFill>
                <a:schemeClr val="bg1"/>
              </a:solidFill>
              <a:hlinkClick r:id="rId6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10" name="CaixaDeTexto 9" descr="777">
            <a:extLst>
              <a:ext uri="{FF2B5EF4-FFF2-40B4-BE49-F238E27FC236}">
                <a16:creationId xmlns:a16="http://schemas.microsoft.com/office/drawing/2014/main" id="{740FCEB4-E737-5464-58DE-D5C0031487DB}"/>
              </a:ext>
            </a:extLst>
          </p:cNvPr>
          <p:cNvSpPr txBox="1"/>
          <p:nvPr/>
        </p:nvSpPr>
        <p:spPr>
          <a:xfrm>
            <a:off x="2742974" y="5408403"/>
            <a:ext cx="201543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Courier New" panose="02070309020205020404" pitchFamily="49" charset="0"/>
              <a:buChar char="o"/>
            </a:pPr>
            <a:r>
              <a:rPr lang="pt-BR" sz="1200" dirty="0">
                <a:solidFill>
                  <a:schemeClr val="bg1"/>
                </a:solidFill>
              </a:rPr>
              <a:t>               Inconsistências encontradas, muitas que deve ser corrigidas na origem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213A0B46-7D30-A070-DC2B-50F84145BAEB}"/>
              </a:ext>
            </a:extLst>
          </p:cNvPr>
          <p:cNvSpPr txBox="1"/>
          <p:nvPr/>
        </p:nvSpPr>
        <p:spPr>
          <a:xfrm>
            <a:off x="2851697" y="2480067"/>
            <a:ext cx="15548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/>
                </a:solidFill>
                <a:highlight>
                  <a:srgbClr val="000000"/>
                </a:highlight>
              </a:rPr>
              <a:t>{{erros}}</a:t>
            </a:r>
            <a:endParaRPr lang="pt-BR" sz="1200" dirty="0"/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36333247-FFDC-78EB-92BA-7739F96D7DCD}"/>
              </a:ext>
            </a:extLst>
          </p:cNvPr>
          <p:cNvSpPr txBox="1"/>
          <p:nvPr/>
        </p:nvSpPr>
        <p:spPr>
          <a:xfrm>
            <a:off x="2900438" y="4724386"/>
            <a:ext cx="10304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/>
                </a:solidFill>
                <a:highlight>
                  <a:srgbClr val="000000"/>
                </a:highlight>
              </a:rPr>
              <a:t>{{multa}}</a:t>
            </a:r>
            <a:endParaRPr lang="pt-BR" sz="1200" dirty="0">
              <a:solidFill>
                <a:schemeClr val="bg1"/>
              </a:solidFill>
            </a:endParaRP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824B8F6E-B371-4BA4-27F7-17D9EE01EBCC}"/>
              </a:ext>
            </a:extLst>
          </p:cNvPr>
          <p:cNvSpPr txBox="1"/>
          <p:nvPr/>
        </p:nvSpPr>
        <p:spPr>
          <a:xfrm>
            <a:off x="2929420" y="5393054"/>
            <a:ext cx="10304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/>
                </a:solidFill>
                <a:highlight>
                  <a:srgbClr val="000000"/>
                </a:highlight>
              </a:rPr>
              <a:t>{{</a:t>
            </a:r>
            <a:r>
              <a:rPr lang="pt-BR" sz="1200" b="1" dirty="0" err="1">
                <a:solidFill>
                  <a:schemeClr val="bg1"/>
                </a:solidFill>
                <a:highlight>
                  <a:srgbClr val="000000"/>
                </a:highlight>
              </a:rPr>
              <a:t>incons</a:t>
            </a:r>
            <a:r>
              <a:rPr lang="pt-BR" sz="1200" b="1" dirty="0">
                <a:solidFill>
                  <a:schemeClr val="bg1"/>
                </a:solidFill>
                <a:highlight>
                  <a:srgbClr val="000000"/>
                </a:highlight>
              </a:rPr>
              <a:t>}}</a:t>
            </a:r>
            <a:endParaRPr lang="pt-BR" sz="1200" dirty="0">
              <a:solidFill>
                <a:schemeClr val="bg1"/>
              </a:solidFill>
            </a:endParaRP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38C244BB-601A-87BB-177C-F42AF973AE1C}"/>
              </a:ext>
            </a:extLst>
          </p:cNvPr>
          <p:cNvSpPr txBox="1"/>
          <p:nvPr/>
        </p:nvSpPr>
        <p:spPr>
          <a:xfrm>
            <a:off x="536725" y="2441039"/>
            <a:ext cx="21592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/>
                </a:solidFill>
              </a:rPr>
              <a:t>{{nome}}</a:t>
            </a:r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269F68D8-3CC4-2A8E-19F6-546F3333F942}"/>
              </a:ext>
            </a:extLst>
          </p:cNvPr>
          <p:cNvSpPr txBox="1"/>
          <p:nvPr/>
        </p:nvSpPr>
        <p:spPr>
          <a:xfrm>
            <a:off x="536725" y="2987423"/>
            <a:ext cx="21592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/>
                </a:solidFill>
              </a:rPr>
              <a:t>{{</a:t>
            </a:r>
            <a:r>
              <a:rPr lang="pt-BR" sz="1200" b="1" dirty="0" err="1">
                <a:solidFill>
                  <a:schemeClr val="bg1"/>
                </a:solidFill>
              </a:rPr>
              <a:t>cnpj</a:t>
            </a:r>
            <a:r>
              <a:rPr lang="pt-BR" sz="1200" b="1" dirty="0">
                <a:solidFill>
                  <a:schemeClr val="bg1"/>
                </a:solidFill>
              </a:rPr>
              <a:t>}}</a:t>
            </a: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962E8EC4-C5D9-FF0A-B685-E590F52F5287}"/>
              </a:ext>
            </a:extLst>
          </p:cNvPr>
          <p:cNvSpPr txBox="1"/>
          <p:nvPr/>
        </p:nvSpPr>
        <p:spPr>
          <a:xfrm>
            <a:off x="536725" y="3533806"/>
            <a:ext cx="21592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/>
                </a:solidFill>
              </a:rPr>
              <a:t>{{</a:t>
            </a:r>
            <a:r>
              <a:rPr lang="pt-BR" sz="1200" b="1" dirty="0" err="1">
                <a:solidFill>
                  <a:schemeClr val="bg1"/>
                </a:solidFill>
              </a:rPr>
              <a:t>competen</a:t>
            </a:r>
            <a:r>
              <a:rPr lang="pt-BR" sz="1200" b="1" dirty="0">
                <a:solidFill>
                  <a:schemeClr val="bg1"/>
                </a:solidFill>
              </a:rPr>
              <a:t>}}</a:t>
            </a: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C9EAF4C4-61C1-F854-17BD-32127D0D0968}"/>
              </a:ext>
            </a:extLst>
          </p:cNvPr>
          <p:cNvSpPr txBox="1"/>
          <p:nvPr/>
        </p:nvSpPr>
        <p:spPr>
          <a:xfrm>
            <a:off x="536725" y="4080189"/>
            <a:ext cx="21592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/>
                </a:solidFill>
              </a:rPr>
              <a:t>{{enviou}}</a:t>
            </a:r>
          </a:p>
        </p:txBody>
      </p: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ABF1C952-3A98-36C4-FB36-D852D94B6322}"/>
              </a:ext>
            </a:extLst>
          </p:cNvPr>
          <p:cNvSpPr txBox="1"/>
          <p:nvPr/>
        </p:nvSpPr>
        <p:spPr>
          <a:xfrm>
            <a:off x="536725" y="4626573"/>
            <a:ext cx="21592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/>
                </a:solidFill>
              </a:rPr>
              <a:t>{{</a:t>
            </a:r>
            <a:r>
              <a:rPr lang="pt-BR" sz="1200" b="1" dirty="0" err="1">
                <a:solidFill>
                  <a:schemeClr val="bg1"/>
                </a:solidFill>
              </a:rPr>
              <a:t>dataenvio</a:t>
            </a:r>
            <a:r>
              <a:rPr lang="pt-BR" sz="1200" b="1" dirty="0">
                <a:solidFill>
                  <a:schemeClr val="bg1"/>
                </a:solidFill>
              </a:rPr>
              <a:t>}}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E653D547-195E-FCC6-44FC-2507A22E6F63}"/>
              </a:ext>
            </a:extLst>
          </p:cNvPr>
          <p:cNvSpPr/>
          <p:nvPr/>
        </p:nvSpPr>
        <p:spPr>
          <a:xfrm>
            <a:off x="1357922" y="875897"/>
            <a:ext cx="8774099" cy="4545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3600" b="1">
                <a:solidFill>
                  <a:srgbClr val="00FFEA"/>
                </a:solidFill>
                <a:latin typeface="Montserrat"/>
              </a:rPr>
              <a:t>{{nome}}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307370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6B1ADBD-3EEA-0650-C2D6-2097842631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BD27F7AC-8FEE-D43E-1672-BFC4BAC9EEB3}"/>
              </a:ext>
            </a:extLst>
          </p:cNvPr>
          <p:cNvSpPr/>
          <p:nvPr/>
        </p:nvSpPr>
        <p:spPr>
          <a:xfrm>
            <a:off x="0" y="140547"/>
            <a:ext cx="12124944" cy="9429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3600" b="1">
                <a:solidFill>
                  <a:srgbClr val="FFFFFF"/>
                </a:solidFill>
                <a:latin typeface="Montserrat"/>
              </a:rPr>
              <a:t>Cuidado ao Corrigir apenas no PVA:</a:t>
            </a:r>
            <a:br>
              <a:rPr lang="pt-BR" sz="3600" b="1">
                <a:solidFill>
                  <a:srgbClr val="FFFFFF"/>
                </a:solidFill>
                <a:latin typeface="Montserrat"/>
              </a:rPr>
            </a:br>
            <a:r>
              <a:rPr lang="pt-BR" sz="3600" b="1">
                <a:solidFill>
                  <a:schemeClr val="accent2">
                    <a:lumMod val="60000"/>
                    <a:lumOff val="40000"/>
                  </a:schemeClr>
                </a:solidFill>
                <a:latin typeface="Montserrat"/>
              </a:rPr>
              <a:t>O próprio Fisco não recomenda!</a:t>
            </a:r>
            <a:endParaRPr lang="pt-BR" sz="3600" b="1" noProof="0">
              <a:solidFill>
                <a:schemeClr val="accent2">
                  <a:lumMod val="60000"/>
                  <a:lumOff val="40000"/>
                </a:schemeClr>
              </a:solidFill>
              <a:latin typeface="Montserrat"/>
            </a:endParaRPr>
          </a:p>
        </p:txBody>
      </p:sp>
      <p:grpSp>
        <p:nvGrpSpPr>
          <p:cNvPr id="139" name="Agrupar 138">
            <a:extLst>
              <a:ext uri="{FF2B5EF4-FFF2-40B4-BE49-F238E27FC236}">
                <a16:creationId xmlns:a16="http://schemas.microsoft.com/office/drawing/2014/main" id="{E047A1A5-2689-324A-E757-632A0512C549}"/>
              </a:ext>
            </a:extLst>
          </p:cNvPr>
          <p:cNvGrpSpPr/>
          <p:nvPr/>
        </p:nvGrpSpPr>
        <p:grpSpPr>
          <a:xfrm>
            <a:off x="291380" y="1883048"/>
            <a:ext cx="3870569" cy="3584813"/>
            <a:chOff x="291380" y="1162616"/>
            <a:chExt cx="3870569" cy="3584813"/>
          </a:xfrm>
        </p:grpSpPr>
        <p:grpSp>
          <p:nvGrpSpPr>
            <p:cNvPr id="75" name="Agrupar 74">
              <a:extLst>
                <a:ext uri="{FF2B5EF4-FFF2-40B4-BE49-F238E27FC236}">
                  <a16:creationId xmlns:a16="http://schemas.microsoft.com/office/drawing/2014/main" id="{83D8CBE1-9174-C533-66D3-1AE17A30E557}"/>
                </a:ext>
              </a:extLst>
            </p:cNvPr>
            <p:cNvGrpSpPr/>
            <p:nvPr/>
          </p:nvGrpSpPr>
          <p:grpSpPr>
            <a:xfrm>
              <a:off x="291380" y="1396726"/>
              <a:ext cx="3870569" cy="3350703"/>
              <a:chOff x="291380" y="1895489"/>
              <a:chExt cx="3870569" cy="3350703"/>
            </a:xfrm>
          </p:grpSpPr>
          <p:pic>
            <p:nvPicPr>
              <p:cNvPr id="20" name="Imagem 19">
                <a:extLst>
                  <a:ext uri="{FF2B5EF4-FFF2-40B4-BE49-F238E27FC236}">
                    <a16:creationId xmlns:a16="http://schemas.microsoft.com/office/drawing/2014/main" id="{FC2ECFF0-4364-0BE5-AE19-EC12C2969A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91380" y="1895489"/>
                <a:ext cx="3870569" cy="3350703"/>
              </a:xfrm>
              <a:prstGeom prst="rect">
                <a:avLst/>
              </a:prstGeom>
            </p:spPr>
          </p:pic>
          <p:sp>
            <p:nvSpPr>
              <p:cNvPr id="23" name="Retângulo: Cantos Arredondados 22">
                <a:extLst>
                  <a:ext uri="{FF2B5EF4-FFF2-40B4-BE49-F238E27FC236}">
                    <a16:creationId xmlns:a16="http://schemas.microsoft.com/office/drawing/2014/main" id="{AAF0092F-C69B-6F3E-AE4F-E0A067E367E8}"/>
                  </a:ext>
                </a:extLst>
              </p:cNvPr>
              <p:cNvSpPr/>
              <p:nvPr/>
            </p:nvSpPr>
            <p:spPr>
              <a:xfrm>
                <a:off x="1239074" y="3434602"/>
                <a:ext cx="1420999" cy="268412"/>
              </a:xfrm>
              <a:prstGeom prst="roundRect">
                <a:avLst/>
              </a:prstGeom>
              <a:noFill/>
              <a:ln w="381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24" name="Retângulo: Cantos Arredondados 23">
                <a:extLst>
                  <a:ext uri="{FF2B5EF4-FFF2-40B4-BE49-F238E27FC236}">
                    <a16:creationId xmlns:a16="http://schemas.microsoft.com/office/drawing/2014/main" id="{5C4C0545-17FE-4566-6C2A-F3FF35668990}"/>
                  </a:ext>
                </a:extLst>
              </p:cNvPr>
              <p:cNvSpPr/>
              <p:nvPr/>
            </p:nvSpPr>
            <p:spPr>
              <a:xfrm>
                <a:off x="369929" y="4880586"/>
                <a:ext cx="738435" cy="125523"/>
              </a:xfrm>
              <a:prstGeom prst="roundRect">
                <a:avLst/>
              </a:prstGeom>
              <a:noFill/>
              <a:ln w="381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25" name="Retângulo: Cantos Arredondados 24">
                <a:extLst>
                  <a:ext uri="{FF2B5EF4-FFF2-40B4-BE49-F238E27FC236}">
                    <a16:creationId xmlns:a16="http://schemas.microsoft.com/office/drawing/2014/main" id="{80B5B66F-2454-8BB4-F2B9-99838D7967BD}"/>
                  </a:ext>
                </a:extLst>
              </p:cNvPr>
              <p:cNvSpPr/>
              <p:nvPr/>
            </p:nvSpPr>
            <p:spPr>
              <a:xfrm>
                <a:off x="1239074" y="3897684"/>
                <a:ext cx="1420999" cy="194024"/>
              </a:xfrm>
              <a:prstGeom prst="roundRect">
                <a:avLst/>
              </a:prstGeom>
              <a:noFill/>
              <a:ln w="381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pt-BR"/>
              </a:p>
            </p:txBody>
          </p:sp>
        </p:grpSp>
        <p:sp>
          <p:nvSpPr>
            <p:cNvPr id="28" name="CaixaDeTexto 27">
              <a:extLst>
                <a:ext uri="{FF2B5EF4-FFF2-40B4-BE49-F238E27FC236}">
                  <a16:creationId xmlns:a16="http://schemas.microsoft.com/office/drawing/2014/main" id="{99174628-7E6D-F9D4-8042-43BB60E57B7B}"/>
                </a:ext>
              </a:extLst>
            </p:cNvPr>
            <p:cNvSpPr txBox="1"/>
            <p:nvPr/>
          </p:nvSpPr>
          <p:spPr>
            <a:xfrm>
              <a:off x="291381" y="1162616"/>
              <a:ext cx="2608837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900">
                  <a:solidFill>
                    <a:schemeClr val="bg1"/>
                  </a:solidFill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http://sped.rfb.gov.br/pasta/show/1492</a:t>
              </a:r>
              <a:endParaRPr lang="pt-BR" sz="900">
                <a:solidFill>
                  <a:schemeClr val="bg1"/>
                </a:solidFill>
              </a:endParaRPr>
            </a:p>
          </p:txBody>
        </p:sp>
      </p:grpSp>
      <p:cxnSp>
        <p:nvCxnSpPr>
          <p:cNvPr id="30" name="Conector de Seta Reta 29">
            <a:extLst>
              <a:ext uri="{FF2B5EF4-FFF2-40B4-BE49-F238E27FC236}">
                <a16:creationId xmlns:a16="http://schemas.microsoft.com/office/drawing/2014/main" id="{405F42A9-8C7B-5A0C-BFDD-686C2AE1FCD3}"/>
              </a:ext>
            </a:extLst>
          </p:cNvPr>
          <p:cNvCxnSpPr>
            <a:cxnSpLocks/>
            <a:endCxn id="32" idx="1"/>
          </p:cNvCxnSpPr>
          <p:nvPr/>
        </p:nvCxnSpPr>
        <p:spPr>
          <a:xfrm flipV="1">
            <a:off x="2689819" y="2725649"/>
            <a:ext cx="1875527" cy="1393704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grpSp>
        <p:nvGrpSpPr>
          <p:cNvPr id="140" name="Agrupar 139">
            <a:extLst>
              <a:ext uri="{FF2B5EF4-FFF2-40B4-BE49-F238E27FC236}">
                <a16:creationId xmlns:a16="http://schemas.microsoft.com/office/drawing/2014/main" id="{9DC084DE-40EA-16DB-A5A4-281B8D956666}"/>
              </a:ext>
            </a:extLst>
          </p:cNvPr>
          <p:cNvGrpSpPr/>
          <p:nvPr/>
        </p:nvGrpSpPr>
        <p:grpSpPr>
          <a:xfrm>
            <a:off x="4565346" y="1183074"/>
            <a:ext cx="7335274" cy="2871498"/>
            <a:chOff x="4565346" y="1183074"/>
            <a:chExt cx="7335274" cy="2871498"/>
          </a:xfrm>
        </p:grpSpPr>
        <p:sp>
          <p:nvSpPr>
            <p:cNvPr id="37" name="CaixaDeTexto 36">
              <a:extLst>
                <a:ext uri="{FF2B5EF4-FFF2-40B4-BE49-F238E27FC236}">
                  <a16:creationId xmlns:a16="http://schemas.microsoft.com/office/drawing/2014/main" id="{FA7C872E-3C5B-25F8-2D1E-E4286BC0E2EA}"/>
                </a:ext>
              </a:extLst>
            </p:cNvPr>
            <p:cNvSpPr txBox="1"/>
            <p:nvPr/>
          </p:nvSpPr>
          <p:spPr>
            <a:xfrm>
              <a:off x="9901382" y="1183074"/>
              <a:ext cx="1999238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pt-BR" sz="900">
                  <a:solidFill>
                    <a:schemeClr val="bg1"/>
                  </a:solidFill>
                </a:rPr>
                <a:t>Página 23, no item 7.10.2</a:t>
              </a:r>
            </a:p>
          </p:txBody>
        </p:sp>
        <p:grpSp>
          <p:nvGrpSpPr>
            <p:cNvPr id="67" name="Agrupar 66">
              <a:extLst>
                <a:ext uri="{FF2B5EF4-FFF2-40B4-BE49-F238E27FC236}">
                  <a16:creationId xmlns:a16="http://schemas.microsoft.com/office/drawing/2014/main" id="{CAB775FE-4E96-E12D-2E8C-BC9523DFA6AF}"/>
                </a:ext>
              </a:extLst>
            </p:cNvPr>
            <p:cNvGrpSpPr/>
            <p:nvPr/>
          </p:nvGrpSpPr>
          <p:grpSpPr>
            <a:xfrm>
              <a:off x="4565346" y="1396726"/>
              <a:ext cx="7335274" cy="2657846"/>
              <a:chOff x="4565346" y="1895489"/>
              <a:chExt cx="7335274" cy="2657846"/>
            </a:xfrm>
          </p:grpSpPr>
          <p:pic>
            <p:nvPicPr>
              <p:cNvPr id="32" name="Imagem 31">
                <a:extLst>
                  <a:ext uri="{FF2B5EF4-FFF2-40B4-BE49-F238E27FC236}">
                    <a16:creationId xmlns:a16="http://schemas.microsoft.com/office/drawing/2014/main" id="{C293F32E-5E31-FB1C-5682-452E6A9B13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565346" y="1895489"/>
                <a:ext cx="7335274" cy="2657846"/>
              </a:xfrm>
              <a:prstGeom prst="rect">
                <a:avLst/>
              </a:prstGeom>
            </p:spPr>
          </p:pic>
          <p:cxnSp>
            <p:nvCxnSpPr>
              <p:cNvPr id="35" name="Conector reto 34">
                <a:extLst>
                  <a:ext uri="{FF2B5EF4-FFF2-40B4-BE49-F238E27FC236}">
                    <a16:creationId xmlns:a16="http://schemas.microsoft.com/office/drawing/2014/main" id="{94AB5035-5696-6E8A-4AE1-5AE57F16BB04}"/>
                  </a:ext>
                </a:extLst>
              </p:cNvPr>
              <p:cNvCxnSpPr/>
              <p:nvPr/>
            </p:nvCxnSpPr>
            <p:spPr>
              <a:xfrm>
                <a:off x="9245600" y="2115127"/>
                <a:ext cx="2419927" cy="0"/>
              </a:xfrm>
              <a:prstGeom prst="line">
                <a:avLst/>
              </a:prstGeom>
              <a:ln w="38100"/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36" name="Conector reto 35">
                <a:extLst>
                  <a:ext uri="{FF2B5EF4-FFF2-40B4-BE49-F238E27FC236}">
                    <a16:creationId xmlns:a16="http://schemas.microsoft.com/office/drawing/2014/main" id="{1FC8F13E-8823-A7A4-F4B4-AB492C5E638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50510" y="2313710"/>
                <a:ext cx="2202872" cy="0"/>
              </a:xfrm>
              <a:prstGeom prst="line">
                <a:avLst/>
              </a:prstGeom>
              <a:ln w="38100"/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sp>
            <p:nvSpPr>
              <p:cNvPr id="39" name="Retângulo: Cantos Arredondados 38">
                <a:extLst>
                  <a:ext uri="{FF2B5EF4-FFF2-40B4-BE49-F238E27FC236}">
                    <a16:creationId xmlns:a16="http://schemas.microsoft.com/office/drawing/2014/main" id="{1F762D8E-C83B-A726-54CD-4BBC45FF51E6}"/>
                  </a:ext>
                </a:extLst>
              </p:cNvPr>
              <p:cNvSpPr/>
              <p:nvPr/>
            </p:nvSpPr>
            <p:spPr>
              <a:xfrm>
                <a:off x="4595092" y="2483291"/>
                <a:ext cx="355599" cy="176780"/>
              </a:xfrm>
              <a:prstGeom prst="roundRect">
                <a:avLst/>
              </a:prstGeom>
              <a:noFill/>
              <a:ln w="381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cxnSp>
            <p:nvCxnSpPr>
              <p:cNvPr id="40" name="Conector reto 39">
                <a:extLst>
                  <a:ext uri="{FF2B5EF4-FFF2-40B4-BE49-F238E27FC236}">
                    <a16:creationId xmlns:a16="http://schemas.microsoft.com/office/drawing/2014/main" id="{67AC2F3F-7C93-8318-FBDF-867B7E4CB16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60472" y="2840180"/>
                <a:ext cx="5805055" cy="0"/>
              </a:xfrm>
              <a:prstGeom prst="line">
                <a:avLst/>
              </a:prstGeom>
              <a:ln w="38100"/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42" name="Conector reto 41">
                <a:extLst>
                  <a:ext uri="{FF2B5EF4-FFF2-40B4-BE49-F238E27FC236}">
                    <a16:creationId xmlns:a16="http://schemas.microsoft.com/office/drawing/2014/main" id="{80D14058-CA8F-FA93-6008-7DF31EAC1C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95092" y="3029525"/>
                <a:ext cx="7070435" cy="0"/>
              </a:xfrm>
              <a:prstGeom prst="line">
                <a:avLst/>
              </a:prstGeom>
              <a:ln w="38100"/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44" name="Conector reto 43">
                <a:extLst>
                  <a:ext uri="{FF2B5EF4-FFF2-40B4-BE49-F238E27FC236}">
                    <a16:creationId xmlns:a16="http://schemas.microsoft.com/office/drawing/2014/main" id="{351DA5F3-95EB-3681-4A50-E9B12B24E7D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39236" y="4336471"/>
                <a:ext cx="7026291" cy="0"/>
              </a:xfrm>
              <a:prstGeom prst="line">
                <a:avLst/>
              </a:prstGeom>
              <a:ln w="38100"/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46" name="Conector reto 45">
                <a:extLst>
                  <a:ext uri="{FF2B5EF4-FFF2-40B4-BE49-F238E27FC236}">
                    <a16:creationId xmlns:a16="http://schemas.microsoft.com/office/drawing/2014/main" id="{074E297B-9C47-CBB6-70C6-86410D0401E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39234" y="4516389"/>
                <a:ext cx="3322511" cy="0"/>
              </a:xfrm>
              <a:prstGeom prst="line">
                <a:avLst/>
              </a:prstGeom>
              <a:ln w="38100"/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49" name="Conector reto 48">
                <a:extLst>
                  <a:ext uri="{FF2B5EF4-FFF2-40B4-BE49-F238E27FC236}">
                    <a16:creationId xmlns:a16="http://schemas.microsoft.com/office/drawing/2014/main" id="{4320B845-D7C7-50C8-AE9E-27EE8F7C00E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95092" y="3218871"/>
                <a:ext cx="6405417" cy="0"/>
              </a:xfrm>
              <a:prstGeom prst="line">
                <a:avLst/>
              </a:prstGeom>
              <a:ln w="38100"/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</p:grpSp>
      </p:grpSp>
      <p:sp>
        <p:nvSpPr>
          <p:cNvPr id="54" name="Retângulo 53">
            <a:extLst>
              <a:ext uri="{FF2B5EF4-FFF2-40B4-BE49-F238E27FC236}">
                <a16:creationId xmlns:a16="http://schemas.microsoft.com/office/drawing/2014/main" id="{866F93AA-FD78-354E-4BAF-71AE35B6966B}"/>
              </a:ext>
            </a:extLst>
          </p:cNvPr>
          <p:cNvSpPr/>
          <p:nvPr/>
        </p:nvSpPr>
        <p:spPr>
          <a:xfrm>
            <a:off x="4863851" y="5976816"/>
            <a:ext cx="1560080" cy="738017"/>
          </a:xfrm>
          <a:prstGeom prst="rect">
            <a:avLst/>
          </a:prstGeom>
          <a:solidFill>
            <a:srgbClr val="57F2A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>
                <a:solidFill>
                  <a:srgbClr val="121211"/>
                </a:solidFill>
              </a:rPr>
              <a:t>Mas não corrige os </a:t>
            </a:r>
            <a:r>
              <a:rPr lang="pt-BR" sz="1100" b="1">
                <a:solidFill>
                  <a:schemeClr val="bg1"/>
                </a:solidFill>
                <a:highlight>
                  <a:srgbClr val="FF0000"/>
                </a:highlight>
              </a:rPr>
              <a:t>ERROS</a:t>
            </a:r>
            <a:r>
              <a:rPr lang="pt-BR" sz="1100" b="1">
                <a:solidFill>
                  <a:srgbClr val="121211"/>
                </a:solidFill>
              </a:rPr>
              <a:t> Auditados pelo Fisco Federal, Estadual e Distrital</a:t>
            </a:r>
          </a:p>
        </p:txBody>
      </p:sp>
      <p:sp>
        <p:nvSpPr>
          <p:cNvPr id="55" name="Retângulo 54">
            <a:extLst>
              <a:ext uri="{FF2B5EF4-FFF2-40B4-BE49-F238E27FC236}">
                <a16:creationId xmlns:a16="http://schemas.microsoft.com/office/drawing/2014/main" id="{E4EEDAD2-129A-3E75-7C46-475402E8F11A}"/>
              </a:ext>
            </a:extLst>
          </p:cNvPr>
          <p:cNvSpPr/>
          <p:nvPr/>
        </p:nvSpPr>
        <p:spPr>
          <a:xfrm>
            <a:off x="4863851" y="5141430"/>
            <a:ext cx="1560080" cy="552566"/>
          </a:xfrm>
          <a:prstGeom prst="rect">
            <a:avLst/>
          </a:prstGeom>
          <a:noFill/>
          <a:ln>
            <a:solidFill>
              <a:srgbClr val="57F2A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>
                <a:solidFill>
                  <a:srgbClr val="57F2AA"/>
                </a:solidFill>
              </a:rPr>
              <a:t>Você transmite</a:t>
            </a:r>
            <a:br>
              <a:rPr lang="pt-BR" sz="1100" b="1">
                <a:solidFill>
                  <a:srgbClr val="57F2AA"/>
                </a:solidFill>
              </a:rPr>
            </a:br>
            <a:r>
              <a:rPr lang="pt-BR" sz="1100" b="1">
                <a:solidFill>
                  <a:srgbClr val="57F2AA"/>
                </a:solidFill>
              </a:rPr>
              <a:t>o SPED Fiscal...</a:t>
            </a:r>
          </a:p>
        </p:txBody>
      </p:sp>
      <p:sp>
        <p:nvSpPr>
          <p:cNvPr id="56" name="Retângulo 55">
            <a:extLst>
              <a:ext uri="{FF2B5EF4-FFF2-40B4-BE49-F238E27FC236}">
                <a16:creationId xmlns:a16="http://schemas.microsoft.com/office/drawing/2014/main" id="{411C7549-9FB6-C3C7-FA84-8793D982E51F}"/>
              </a:ext>
            </a:extLst>
          </p:cNvPr>
          <p:cNvSpPr/>
          <p:nvPr/>
        </p:nvSpPr>
        <p:spPr>
          <a:xfrm>
            <a:off x="4863851" y="4306043"/>
            <a:ext cx="1560080" cy="552566"/>
          </a:xfrm>
          <a:prstGeom prst="rect">
            <a:avLst/>
          </a:prstGeom>
          <a:noFill/>
          <a:ln>
            <a:solidFill>
              <a:srgbClr val="57F2A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>
                <a:solidFill>
                  <a:srgbClr val="57F2AA"/>
                </a:solidFill>
              </a:rPr>
              <a:t>Quando você </a:t>
            </a:r>
            <a:br>
              <a:rPr lang="pt-BR" sz="1100" b="1">
                <a:solidFill>
                  <a:srgbClr val="57F2AA"/>
                </a:solidFill>
              </a:rPr>
            </a:br>
            <a:r>
              <a:rPr lang="pt-BR" sz="1100" b="1">
                <a:solidFill>
                  <a:srgbClr val="57F2AA"/>
                </a:solidFill>
              </a:rPr>
              <a:t>VALIDA no PVA...</a:t>
            </a:r>
          </a:p>
        </p:txBody>
      </p:sp>
      <p:cxnSp>
        <p:nvCxnSpPr>
          <p:cNvPr id="58" name="Conector de Seta Reta 57">
            <a:extLst>
              <a:ext uri="{FF2B5EF4-FFF2-40B4-BE49-F238E27FC236}">
                <a16:creationId xmlns:a16="http://schemas.microsoft.com/office/drawing/2014/main" id="{619FA3BD-7CCE-B77E-5509-89343AF140FC}"/>
              </a:ext>
            </a:extLst>
          </p:cNvPr>
          <p:cNvCxnSpPr>
            <a:cxnSpLocks/>
            <a:stCxn id="56" idx="2"/>
            <a:endCxn id="55" idx="0"/>
          </p:cNvCxnSpPr>
          <p:nvPr/>
        </p:nvCxnSpPr>
        <p:spPr>
          <a:xfrm>
            <a:off x="5643891" y="4858609"/>
            <a:ext cx="0" cy="282821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61" name="Conector de Seta Reta 60">
            <a:extLst>
              <a:ext uri="{FF2B5EF4-FFF2-40B4-BE49-F238E27FC236}">
                <a16:creationId xmlns:a16="http://schemas.microsoft.com/office/drawing/2014/main" id="{8B3867BC-27E1-89E3-5A1D-DCD56D6E1373}"/>
              </a:ext>
            </a:extLst>
          </p:cNvPr>
          <p:cNvCxnSpPr>
            <a:cxnSpLocks/>
            <a:stCxn id="55" idx="2"/>
            <a:endCxn id="54" idx="0"/>
          </p:cNvCxnSpPr>
          <p:nvPr/>
        </p:nvCxnSpPr>
        <p:spPr>
          <a:xfrm>
            <a:off x="5643891" y="5693996"/>
            <a:ext cx="0" cy="28282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83" name="Conector: Curvo 82">
            <a:extLst>
              <a:ext uri="{FF2B5EF4-FFF2-40B4-BE49-F238E27FC236}">
                <a16:creationId xmlns:a16="http://schemas.microsoft.com/office/drawing/2014/main" id="{9FBB5AD1-9A7F-2AD7-CAE9-7E9093B65FAF}"/>
              </a:ext>
            </a:extLst>
          </p:cNvPr>
          <p:cNvCxnSpPr>
            <a:cxnSpLocks/>
            <a:stCxn id="54" idx="3"/>
            <a:endCxn id="89" idx="1"/>
          </p:cNvCxnSpPr>
          <p:nvPr/>
        </p:nvCxnSpPr>
        <p:spPr>
          <a:xfrm flipV="1">
            <a:off x="6423931" y="5176167"/>
            <a:ext cx="1228827" cy="1169658"/>
          </a:xfrm>
          <a:prstGeom prst="curvedConnector3">
            <a:avLst>
              <a:gd name="adj1" fmla="val 50000"/>
            </a:avLst>
          </a:prstGeom>
          <a:ln>
            <a:solidFill>
              <a:srgbClr val="57F2AA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9" name="CaixaDeTexto 88">
            <a:extLst>
              <a:ext uri="{FF2B5EF4-FFF2-40B4-BE49-F238E27FC236}">
                <a16:creationId xmlns:a16="http://schemas.microsoft.com/office/drawing/2014/main" id="{6F1ACF31-B2BA-333C-DE64-848DBC026A37}"/>
              </a:ext>
            </a:extLst>
          </p:cNvPr>
          <p:cNvSpPr txBox="1"/>
          <p:nvPr/>
        </p:nvSpPr>
        <p:spPr>
          <a:xfrm>
            <a:off x="7652758" y="4424679"/>
            <a:ext cx="3879767" cy="15029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>
              <a:lnSpc>
                <a:spcPts val="1275"/>
              </a:lnSpc>
              <a:spcAft>
                <a:spcPts val="600"/>
              </a:spcAft>
              <a:buNone/>
            </a:pPr>
            <a:r>
              <a:rPr lang="pt-BR" b="1" i="0">
                <a:solidFill>
                  <a:srgbClr val="57F2AA"/>
                </a:solidFill>
                <a:effectLst/>
                <a:latin typeface="Calibri" panose="020F0502020204030204" pitchFamily="34" charset="0"/>
              </a:rPr>
              <a:t>Mas Qual a Multa do SPED?</a:t>
            </a:r>
            <a:r>
              <a:rPr lang="pt-BR" b="0" i="0">
                <a:solidFill>
                  <a:srgbClr val="57F2AA"/>
                </a:solidFill>
                <a:effectLst/>
                <a:latin typeface="Calibri" panose="020F0502020204030204" pitchFamily="34" charset="0"/>
              </a:rPr>
              <a:t> </a:t>
            </a:r>
            <a:br>
              <a:rPr lang="pt-BR" b="0" i="0">
                <a:solidFill>
                  <a:srgbClr val="57F2AA"/>
                </a:solidFill>
                <a:effectLst/>
                <a:latin typeface="Calibri" panose="020F0502020204030204" pitchFamily="34" charset="0"/>
              </a:rPr>
            </a:br>
            <a:r>
              <a:rPr lang="pt-BR" sz="1100" b="1" i="0" u="sng">
                <a:solidFill>
                  <a:srgbClr val="57F2AA"/>
                </a:solidFill>
                <a:effectLst/>
                <a:latin typeface="Calibri" panose="020F0502020204030204" pitchFamily="34" charset="0"/>
              </a:rPr>
              <a:t>inciso II do art. 12 da Lei nº 8.218/1991</a:t>
            </a:r>
            <a:r>
              <a:rPr lang="pt-BR" b="0" i="0">
                <a:solidFill>
                  <a:srgbClr val="57F2AA"/>
                </a:solidFill>
                <a:effectLst/>
                <a:latin typeface="Calibri" panose="020F0502020204030204" pitchFamily="34" charset="0"/>
              </a:rPr>
              <a:t> </a:t>
            </a:r>
            <a:br>
              <a:rPr lang="pt-BR" sz="1200" b="0" i="0">
                <a:solidFill>
                  <a:srgbClr val="57F2AA"/>
                </a:solidFill>
                <a:effectLst/>
                <a:latin typeface="Calibri" panose="020F0502020204030204" pitchFamily="34" charset="0"/>
              </a:rPr>
            </a:br>
            <a:endParaRPr lang="pt-BR" sz="1200" b="0" i="0">
              <a:solidFill>
                <a:srgbClr val="57F2AA"/>
              </a:solidFill>
              <a:effectLst/>
              <a:latin typeface="Segoe UI" panose="020B0502040204020203" pitchFamily="34" charset="0"/>
            </a:endParaRPr>
          </a:p>
          <a:p>
            <a:pPr algn="just" rtl="0" fontAlgn="base">
              <a:lnSpc>
                <a:spcPts val="1275"/>
              </a:lnSpc>
              <a:spcAft>
                <a:spcPts val="600"/>
              </a:spcAft>
            </a:pPr>
            <a:r>
              <a:rPr lang="pt-BR" sz="1200" i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“A apresentação dos arquivos com dados incorretos ou com dados omissos gera uma </a:t>
            </a:r>
            <a:r>
              <a:rPr lang="pt-BR" sz="1200" i="0">
                <a:solidFill>
                  <a:srgbClr val="57F2AA"/>
                </a:solidFill>
                <a:effectLst/>
                <a:latin typeface="Calibri" panose="020F0502020204030204" pitchFamily="34" charset="0"/>
              </a:rPr>
              <a:t>multa de 5%</a:t>
            </a:r>
            <a:r>
              <a:rPr lang="pt-BR" sz="1200" i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 (cinco por cento) sobre o valor da operação correspondente, limitada </a:t>
            </a:r>
            <a:r>
              <a:rPr lang="pt-BR" sz="1200" i="0">
                <a:solidFill>
                  <a:srgbClr val="57F2AA"/>
                </a:solidFill>
                <a:effectLst/>
                <a:latin typeface="Calibri" panose="020F0502020204030204" pitchFamily="34" charset="0"/>
              </a:rPr>
              <a:t>a 1% (um por cento) do valor da receita bruta da pessoa jurídica </a:t>
            </a:r>
            <a:r>
              <a:rPr lang="pt-BR" sz="1200" i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no período a que se refere a escrituração” </a:t>
            </a:r>
            <a:endParaRPr lang="pt-BR" sz="1200" i="0">
              <a:solidFill>
                <a:schemeClr val="bg1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123" name="Retângulo 122">
            <a:extLst>
              <a:ext uri="{FF2B5EF4-FFF2-40B4-BE49-F238E27FC236}">
                <a16:creationId xmlns:a16="http://schemas.microsoft.com/office/drawing/2014/main" id="{2220C5D5-6DDC-27B1-FB12-E70006F277CF}"/>
              </a:ext>
            </a:extLst>
          </p:cNvPr>
          <p:cNvSpPr/>
          <p:nvPr/>
        </p:nvSpPr>
        <p:spPr>
          <a:xfrm>
            <a:off x="9762835" y="6120833"/>
            <a:ext cx="1695802" cy="532843"/>
          </a:xfrm>
          <a:prstGeom prst="rect">
            <a:avLst/>
          </a:prstGeom>
          <a:solidFill>
            <a:srgbClr val="57F2A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>
                <a:solidFill>
                  <a:srgbClr val="121211"/>
                </a:solidFill>
              </a:rPr>
              <a:t>Multa de R$ 10 mil </a:t>
            </a:r>
            <a:br>
              <a:rPr lang="pt-BR" sz="1100" b="1">
                <a:solidFill>
                  <a:srgbClr val="121211"/>
                </a:solidFill>
              </a:rPr>
            </a:br>
            <a:r>
              <a:rPr lang="pt-BR" sz="1100" b="1" u="sng">
                <a:solidFill>
                  <a:srgbClr val="121211"/>
                </a:solidFill>
              </a:rPr>
              <a:t>por arquivo</a:t>
            </a:r>
            <a:r>
              <a:rPr lang="pt-BR" sz="1100" b="1">
                <a:solidFill>
                  <a:srgbClr val="121211"/>
                </a:solidFill>
              </a:rPr>
              <a:t> e </a:t>
            </a:r>
            <a:r>
              <a:rPr lang="pt-BR" sz="1100" b="1" u="sng">
                <a:solidFill>
                  <a:srgbClr val="121211"/>
                </a:solidFill>
              </a:rPr>
              <a:t>por mês!</a:t>
            </a:r>
          </a:p>
        </p:txBody>
      </p:sp>
      <p:sp>
        <p:nvSpPr>
          <p:cNvPr id="129" name="Retângulo 128">
            <a:extLst>
              <a:ext uri="{FF2B5EF4-FFF2-40B4-BE49-F238E27FC236}">
                <a16:creationId xmlns:a16="http://schemas.microsoft.com/office/drawing/2014/main" id="{9169F141-9D69-38C4-A064-CE1971CEF1F3}"/>
              </a:ext>
            </a:extLst>
          </p:cNvPr>
          <p:cNvSpPr/>
          <p:nvPr/>
        </p:nvSpPr>
        <p:spPr>
          <a:xfrm>
            <a:off x="7735882" y="6132931"/>
            <a:ext cx="1695802" cy="532843"/>
          </a:xfrm>
          <a:prstGeom prst="rect">
            <a:avLst/>
          </a:prstGeom>
          <a:noFill/>
          <a:ln>
            <a:solidFill>
              <a:srgbClr val="57F2A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>
                <a:solidFill>
                  <a:srgbClr val="57F2AA"/>
                </a:solidFill>
              </a:rPr>
              <a:t>Cliente que fatura </a:t>
            </a:r>
            <a:br>
              <a:rPr lang="pt-BR" sz="1100" b="1">
                <a:solidFill>
                  <a:srgbClr val="57F2AA"/>
                </a:solidFill>
              </a:rPr>
            </a:br>
            <a:r>
              <a:rPr lang="pt-BR" sz="1100" b="1">
                <a:solidFill>
                  <a:srgbClr val="57F2AA"/>
                </a:solidFill>
              </a:rPr>
              <a:t>R$ 1 mi por mês...</a:t>
            </a:r>
          </a:p>
        </p:txBody>
      </p:sp>
      <p:cxnSp>
        <p:nvCxnSpPr>
          <p:cNvPr id="132" name="Conector de Seta Reta 131">
            <a:extLst>
              <a:ext uri="{FF2B5EF4-FFF2-40B4-BE49-F238E27FC236}">
                <a16:creationId xmlns:a16="http://schemas.microsoft.com/office/drawing/2014/main" id="{A9BEB306-88D7-1E1E-B4E0-7A38F0108DFB}"/>
              </a:ext>
            </a:extLst>
          </p:cNvPr>
          <p:cNvCxnSpPr>
            <a:cxnSpLocks/>
            <a:stCxn id="129" idx="3"/>
            <a:endCxn id="123" idx="1"/>
          </p:cNvCxnSpPr>
          <p:nvPr/>
        </p:nvCxnSpPr>
        <p:spPr>
          <a:xfrm flipV="1">
            <a:off x="9431684" y="6387255"/>
            <a:ext cx="331151" cy="12098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pic>
        <p:nvPicPr>
          <p:cNvPr id="144" name="Picture 2" descr="e-Auditoria - e-Auditoria added a new photo.">
            <a:extLst>
              <a:ext uri="{FF2B5EF4-FFF2-40B4-BE49-F238E27FC236}">
                <a16:creationId xmlns:a16="http://schemas.microsoft.com/office/drawing/2014/main" id="{1D5B74A7-2D51-119B-9792-A9D937927A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929" y="192145"/>
            <a:ext cx="942974" cy="942974"/>
          </a:xfrm>
          <a:prstGeom prst="roundRect">
            <a:avLst>
              <a:gd name="adj" fmla="val 9840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ângulo: Cantos Arredondados 1">
            <a:hlinkClick r:id="rId7" action="ppaction://hlinksldjump"/>
            <a:extLst>
              <a:ext uri="{FF2B5EF4-FFF2-40B4-BE49-F238E27FC236}">
                <a16:creationId xmlns:a16="http://schemas.microsoft.com/office/drawing/2014/main" id="{1EE98958-0E01-009B-BFB3-201D06867EA8}"/>
              </a:ext>
            </a:extLst>
          </p:cNvPr>
          <p:cNvSpPr/>
          <p:nvPr/>
        </p:nvSpPr>
        <p:spPr>
          <a:xfrm>
            <a:off x="11064239" y="192145"/>
            <a:ext cx="977287" cy="374904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b="1">
                <a:solidFill>
                  <a:schemeClr val="tx1"/>
                </a:solidFill>
              </a:rPr>
              <a:t>Conteúdo da Proposta</a:t>
            </a:r>
          </a:p>
        </p:txBody>
      </p:sp>
    </p:spTree>
    <p:extLst>
      <p:ext uri="{BB962C8B-B14F-4D97-AF65-F5344CB8AC3E}">
        <p14:creationId xmlns:p14="http://schemas.microsoft.com/office/powerpoint/2010/main" val="6004771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BC5D39B-D982-FA7A-E04C-83BD31C39C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5D7D1C87-5551-6745-E638-922D48A08D9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tângulo 38">
            <a:extLst>
              <a:ext uri="{FF2B5EF4-FFF2-40B4-BE49-F238E27FC236}">
                <a16:creationId xmlns:a16="http://schemas.microsoft.com/office/drawing/2014/main" id="{8ED05A4E-A688-D1B4-8F5F-76FB9AABE6B6}"/>
              </a:ext>
            </a:extLst>
          </p:cNvPr>
          <p:cNvSpPr/>
          <p:nvPr/>
        </p:nvSpPr>
        <p:spPr>
          <a:xfrm>
            <a:off x="0" y="387435"/>
            <a:ext cx="12124944" cy="9429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3600" b="1">
                <a:solidFill>
                  <a:srgbClr val="FFFFFF"/>
                </a:solidFill>
                <a:latin typeface="Montserrat"/>
              </a:rPr>
              <a:t>Funcionalidades</a:t>
            </a:r>
            <a:br>
              <a:rPr lang="pt-BR" sz="3600" b="1">
                <a:solidFill>
                  <a:srgbClr val="FFFFFF"/>
                </a:solidFill>
                <a:latin typeface="Montserrat"/>
              </a:rPr>
            </a:br>
            <a:r>
              <a:rPr lang="pt-BR" sz="3600" b="1">
                <a:solidFill>
                  <a:srgbClr val="00FFEA"/>
                </a:solidFill>
                <a:latin typeface="Montserrat"/>
              </a:rPr>
              <a:t>Inclusas na sua Plataforma E-Auditoria</a:t>
            </a:r>
            <a:endParaRPr lang="pt-BR" sz="3600" b="1" noProof="0">
              <a:solidFill>
                <a:srgbClr val="00FFEA"/>
              </a:solidFill>
              <a:latin typeface="Montserrat"/>
            </a:endParaRPr>
          </a:p>
        </p:txBody>
      </p:sp>
      <p:sp>
        <p:nvSpPr>
          <p:cNvPr id="5" name="Retângulo: Cantos Arredondados 4">
            <a:hlinkClick r:id="rId3" action="ppaction://hlinksldjump"/>
            <a:extLst>
              <a:ext uri="{FF2B5EF4-FFF2-40B4-BE49-F238E27FC236}">
                <a16:creationId xmlns:a16="http://schemas.microsoft.com/office/drawing/2014/main" id="{6E58609E-0BDA-2721-A0BE-9F30E8B42E71}"/>
              </a:ext>
            </a:extLst>
          </p:cNvPr>
          <p:cNvSpPr/>
          <p:nvPr/>
        </p:nvSpPr>
        <p:spPr>
          <a:xfrm>
            <a:off x="11064239" y="192145"/>
            <a:ext cx="977287" cy="374904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b="1">
                <a:solidFill>
                  <a:schemeClr val="tx1"/>
                </a:solidFill>
              </a:rPr>
              <a:t>Conteúdo da Proposta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9D4090F2-1FF6-1BE6-745E-D697282DD02B}"/>
              </a:ext>
            </a:extLst>
          </p:cNvPr>
          <p:cNvSpPr/>
          <p:nvPr/>
        </p:nvSpPr>
        <p:spPr>
          <a:xfrm>
            <a:off x="9326953" y="1774274"/>
            <a:ext cx="2455472" cy="1073697"/>
          </a:xfrm>
          <a:prstGeom prst="rect">
            <a:avLst/>
          </a:prstGeom>
          <a:noFill/>
          <a:ln>
            <a:solidFill>
              <a:srgbClr val="57F2A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>
                <a:solidFill>
                  <a:srgbClr val="57F2AA"/>
                </a:solidFill>
              </a:rPr>
              <a:t>Recuperações de Créditos</a:t>
            </a:r>
          </a:p>
          <a:p>
            <a:pPr algn="ctr"/>
            <a:r>
              <a:rPr lang="pt-BR" sz="1200" b="1">
                <a:solidFill>
                  <a:schemeClr val="bg1"/>
                </a:solidFill>
              </a:rPr>
              <a:t>Sistema pronto para apurar oportunidades que geram diferencial para seus clientes</a:t>
            </a:r>
          </a:p>
        </p:txBody>
      </p:sp>
      <p:grpSp>
        <p:nvGrpSpPr>
          <p:cNvPr id="33" name="Agrupar 32">
            <a:extLst>
              <a:ext uri="{FF2B5EF4-FFF2-40B4-BE49-F238E27FC236}">
                <a16:creationId xmlns:a16="http://schemas.microsoft.com/office/drawing/2014/main" id="{8C92BA4C-C058-6E46-58B4-36CEB0A523FE}"/>
              </a:ext>
            </a:extLst>
          </p:cNvPr>
          <p:cNvGrpSpPr/>
          <p:nvPr/>
        </p:nvGrpSpPr>
        <p:grpSpPr>
          <a:xfrm>
            <a:off x="230578" y="1774274"/>
            <a:ext cx="2455472" cy="4891581"/>
            <a:chOff x="230578" y="1774274"/>
            <a:chExt cx="2455472" cy="4891581"/>
          </a:xfrm>
        </p:grpSpPr>
        <p:sp>
          <p:nvSpPr>
            <p:cNvPr id="3" name="Retângulo 2">
              <a:extLst>
                <a:ext uri="{FF2B5EF4-FFF2-40B4-BE49-F238E27FC236}">
                  <a16:creationId xmlns:a16="http://schemas.microsoft.com/office/drawing/2014/main" id="{1EBEA8B2-3268-2D67-B612-510019D627EA}"/>
                </a:ext>
              </a:extLst>
            </p:cNvPr>
            <p:cNvSpPr/>
            <p:nvPr/>
          </p:nvSpPr>
          <p:spPr>
            <a:xfrm>
              <a:off x="230578" y="1774274"/>
              <a:ext cx="2455472" cy="1073697"/>
            </a:xfrm>
            <a:prstGeom prst="rect">
              <a:avLst/>
            </a:prstGeom>
            <a:noFill/>
            <a:ln>
              <a:solidFill>
                <a:srgbClr val="57F2A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400" b="1">
                  <a:solidFill>
                    <a:srgbClr val="57F2AA"/>
                  </a:solidFill>
                </a:rPr>
                <a:t>Inteligência Artificial</a:t>
              </a:r>
            </a:p>
            <a:p>
              <a:pPr algn="ctr"/>
              <a:r>
                <a:rPr lang="pt-BR" sz="1200" b="1">
                  <a:solidFill>
                    <a:schemeClr val="bg1"/>
                  </a:solidFill>
                </a:rPr>
                <a:t>Relatórios e Propostas gerados por IA, com sua Logo, prontos para enviar para os Clientes</a:t>
              </a:r>
            </a:p>
          </p:txBody>
        </p:sp>
        <p:pic>
          <p:nvPicPr>
            <p:cNvPr id="17" name="Imagem 16">
              <a:extLst>
                <a:ext uri="{FF2B5EF4-FFF2-40B4-BE49-F238E27FC236}">
                  <a16:creationId xmlns:a16="http://schemas.microsoft.com/office/drawing/2014/main" id="{B3736BA5-ED8F-B409-F2E5-657601E5FD5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0578" y="3019709"/>
              <a:ext cx="2455472" cy="2837882"/>
            </a:xfrm>
            <a:prstGeom prst="rect">
              <a:avLst/>
            </a:prstGeom>
          </p:spPr>
        </p:pic>
        <p:pic>
          <p:nvPicPr>
            <p:cNvPr id="19" name="Imagem 18">
              <a:extLst>
                <a:ext uri="{FF2B5EF4-FFF2-40B4-BE49-F238E27FC236}">
                  <a16:creationId xmlns:a16="http://schemas.microsoft.com/office/drawing/2014/main" id="{8EBE4F05-7936-4C1E-C22E-701CCDCB4F6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3815" y="5481665"/>
              <a:ext cx="1848998" cy="1184190"/>
            </a:xfrm>
            <a:prstGeom prst="rect">
              <a:avLst/>
            </a:prstGeom>
          </p:spPr>
        </p:pic>
      </p:grpSp>
      <p:grpSp>
        <p:nvGrpSpPr>
          <p:cNvPr id="35" name="Agrupar 34">
            <a:extLst>
              <a:ext uri="{FF2B5EF4-FFF2-40B4-BE49-F238E27FC236}">
                <a16:creationId xmlns:a16="http://schemas.microsoft.com/office/drawing/2014/main" id="{2D65B634-87D9-4B79-FD2A-D8BAA4279849}"/>
              </a:ext>
            </a:extLst>
          </p:cNvPr>
          <p:cNvGrpSpPr/>
          <p:nvPr/>
        </p:nvGrpSpPr>
        <p:grpSpPr>
          <a:xfrm>
            <a:off x="3262703" y="1774276"/>
            <a:ext cx="2455472" cy="4513235"/>
            <a:chOff x="3421453" y="1774276"/>
            <a:chExt cx="2455472" cy="4513235"/>
          </a:xfrm>
        </p:grpSpPr>
        <p:sp>
          <p:nvSpPr>
            <p:cNvPr id="8" name="Retângulo 7">
              <a:extLst>
                <a:ext uri="{FF2B5EF4-FFF2-40B4-BE49-F238E27FC236}">
                  <a16:creationId xmlns:a16="http://schemas.microsoft.com/office/drawing/2014/main" id="{DAF99448-8407-4EEA-042F-38A71F30E9C1}"/>
                </a:ext>
              </a:extLst>
            </p:cNvPr>
            <p:cNvSpPr/>
            <p:nvPr/>
          </p:nvSpPr>
          <p:spPr>
            <a:xfrm>
              <a:off x="3421453" y="1774276"/>
              <a:ext cx="2455472" cy="1073697"/>
            </a:xfrm>
            <a:prstGeom prst="rect">
              <a:avLst/>
            </a:prstGeom>
            <a:noFill/>
            <a:ln>
              <a:solidFill>
                <a:srgbClr val="57F2A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400" b="1">
                  <a:solidFill>
                    <a:srgbClr val="57F2AA"/>
                  </a:solidFill>
                </a:rPr>
                <a:t>Simulador da Reforma</a:t>
              </a:r>
            </a:p>
            <a:p>
              <a:pPr algn="ctr"/>
              <a:r>
                <a:rPr lang="pt-BR" sz="1200" b="1">
                  <a:solidFill>
                    <a:schemeClr val="bg1"/>
                  </a:solidFill>
                </a:rPr>
                <a:t>Visão dos impactos da Reforma Tributária, de 2025 até 2033, em diferentes cenários e produtos</a:t>
              </a:r>
            </a:p>
          </p:txBody>
        </p:sp>
        <p:pic>
          <p:nvPicPr>
            <p:cNvPr id="27" name="Imagem 26">
              <a:extLst>
                <a:ext uri="{FF2B5EF4-FFF2-40B4-BE49-F238E27FC236}">
                  <a16:creationId xmlns:a16="http://schemas.microsoft.com/office/drawing/2014/main" id="{ED618BA3-58EE-1964-6CC7-1DBD9565F0D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421453" y="3019709"/>
              <a:ext cx="2455472" cy="1558834"/>
            </a:xfrm>
            <a:prstGeom prst="rect">
              <a:avLst/>
            </a:prstGeom>
          </p:spPr>
        </p:pic>
        <p:pic>
          <p:nvPicPr>
            <p:cNvPr id="30" name="Imagem 29">
              <a:extLst>
                <a:ext uri="{FF2B5EF4-FFF2-40B4-BE49-F238E27FC236}">
                  <a16:creationId xmlns:a16="http://schemas.microsoft.com/office/drawing/2014/main" id="{27FFD427-0276-CB61-04CA-93B6B50AE1B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421453" y="4750279"/>
              <a:ext cx="2455472" cy="1537232"/>
            </a:xfrm>
            <a:prstGeom prst="rect">
              <a:avLst/>
            </a:prstGeom>
          </p:spPr>
        </p:pic>
      </p:grpSp>
      <p:pic>
        <p:nvPicPr>
          <p:cNvPr id="40" name="Imagem 39">
            <a:extLst>
              <a:ext uri="{FF2B5EF4-FFF2-40B4-BE49-F238E27FC236}">
                <a16:creationId xmlns:a16="http://schemas.microsoft.com/office/drawing/2014/main" id="{6DDEC224-E63F-D8C0-23B8-D797E29A8F5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53213" y="3019709"/>
            <a:ext cx="1402951" cy="1558834"/>
          </a:xfrm>
          <a:prstGeom prst="rect">
            <a:avLst/>
          </a:prstGeom>
        </p:spPr>
      </p:pic>
      <p:pic>
        <p:nvPicPr>
          <p:cNvPr id="42" name="Imagem 41">
            <a:extLst>
              <a:ext uri="{FF2B5EF4-FFF2-40B4-BE49-F238E27FC236}">
                <a16:creationId xmlns:a16="http://schemas.microsoft.com/office/drawing/2014/main" id="{DB311707-B0B0-2550-B375-43F8C09E84C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53213" y="4830224"/>
            <a:ext cx="1402951" cy="1558834"/>
          </a:xfrm>
          <a:prstGeom prst="rect">
            <a:avLst/>
          </a:prstGeom>
        </p:spPr>
      </p:pic>
      <p:pic>
        <p:nvPicPr>
          <p:cNvPr id="44" name="Picture 2" descr="e-Auditoria - e-Auditoria added a new photo.">
            <a:extLst>
              <a:ext uri="{FF2B5EF4-FFF2-40B4-BE49-F238E27FC236}">
                <a16:creationId xmlns:a16="http://schemas.microsoft.com/office/drawing/2014/main" id="{A153D705-CDA6-085D-42BE-5A6873AD0E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929" y="192145"/>
            <a:ext cx="942974" cy="942974"/>
          </a:xfrm>
          <a:prstGeom prst="roundRect">
            <a:avLst>
              <a:gd name="adj" fmla="val 9840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Agrupar 9">
            <a:extLst>
              <a:ext uri="{FF2B5EF4-FFF2-40B4-BE49-F238E27FC236}">
                <a16:creationId xmlns:a16="http://schemas.microsoft.com/office/drawing/2014/main" id="{BBE1B1D0-736B-E8A8-B43F-F199EBE0B865}"/>
              </a:ext>
            </a:extLst>
          </p:cNvPr>
          <p:cNvGrpSpPr/>
          <p:nvPr/>
        </p:nvGrpSpPr>
        <p:grpSpPr>
          <a:xfrm>
            <a:off x="6294828" y="1774275"/>
            <a:ext cx="2455472" cy="3944947"/>
            <a:chOff x="6294828" y="1774275"/>
            <a:chExt cx="2455472" cy="3944947"/>
          </a:xfrm>
        </p:grpSpPr>
        <p:grpSp>
          <p:nvGrpSpPr>
            <p:cNvPr id="37" name="Agrupar 36">
              <a:extLst>
                <a:ext uri="{FF2B5EF4-FFF2-40B4-BE49-F238E27FC236}">
                  <a16:creationId xmlns:a16="http://schemas.microsoft.com/office/drawing/2014/main" id="{5F53ACB6-01BD-D239-AD4D-7ADE8F3863FB}"/>
                </a:ext>
              </a:extLst>
            </p:cNvPr>
            <p:cNvGrpSpPr/>
            <p:nvPr/>
          </p:nvGrpSpPr>
          <p:grpSpPr>
            <a:xfrm>
              <a:off x="6294828" y="1774275"/>
              <a:ext cx="2455472" cy="3944947"/>
              <a:chOff x="6155128" y="1774275"/>
              <a:chExt cx="2455472" cy="3944947"/>
            </a:xfrm>
          </p:grpSpPr>
          <p:sp>
            <p:nvSpPr>
              <p:cNvPr id="9" name="Retângulo 8">
                <a:extLst>
                  <a:ext uri="{FF2B5EF4-FFF2-40B4-BE49-F238E27FC236}">
                    <a16:creationId xmlns:a16="http://schemas.microsoft.com/office/drawing/2014/main" id="{E19AF06A-4E98-2F6E-13C3-A01996828CB9}"/>
                  </a:ext>
                </a:extLst>
              </p:cNvPr>
              <p:cNvSpPr/>
              <p:nvPr/>
            </p:nvSpPr>
            <p:spPr>
              <a:xfrm>
                <a:off x="6155128" y="1774275"/>
                <a:ext cx="2455472" cy="1073697"/>
              </a:xfrm>
              <a:prstGeom prst="rect">
                <a:avLst/>
              </a:prstGeom>
              <a:noFill/>
              <a:ln>
                <a:solidFill>
                  <a:srgbClr val="57F2AA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1400" b="1">
                    <a:solidFill>
                      <a:srgbClr val="57F2AA"/>
                    </a:solidFill>
                  </a:rPr>
                  <a:t>Auditorias Avançadas</a:t>
                </a:r>
              </a:p>
              <a:p>
                <a:pPr algn="ctr"/>
                <a:r>
                  <a:rPr lang="pt-BR" sz="1200" b="1">
                    <a:solidFill>
                      <a:schemeClr val="bg1"/>
                    </a:solidFill>
                  </a:rPr>
                  <a:t>Visões com cruzamentos entre diferentes arquivos, através do Líder do Segmento (</a:t>
                </a:r>
                <a:r>
                  <a:rPr lang="pt-BR" sz="1200" b="1" err="1">
                    <a:solidFill>
                      <a:schemeClr val="bg1"/>
                    </a:solidFill>
                  </a:rPr>
                  <a:t>E-Auditor</a:t>
                </a:r>
                <a:r>
                  <a:rPr lang="pt-BR" sz="1200" b="1">
                    <a:solidFill>
                      <a:schemeClr val="bg1"/>
                    </a:solidFill>
                  </a:rPr>
                  <a:t>)</a:t>
                </a:r>
              </a:p>
            </p:txBody>
          </p:sp>
          <p:pic>
            <p:nvPicPr>
              <p:cNvPr id="32" name="Imagem 31">
                <a:extLst>
                  <a:ext uri="{FF2B5EF4-FFF2-40B4-BE49-F238E27FC236}">
                    <a16:creationId xmlns:a16="http://schemas.microsoft.com/office/drawing/2014/main" id="{364C8081-2066-853C-A10A-94BE1172D5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155128" y="3019709"/>
                <a:ext cx="2455472" cy="2699513"/>
              </a:xfrm>
              <a:prstGeom prst="rect">
                <a:avLst/>
              </a:prstGeom>
            </p:spPr>
          </p:pic>
        </p:grpSp>
        <p:grpSp>
          <p:nvGrpSpPr>
            <p:cNvPr id="7" name="Agrupar 6">
              <a:extLst>
                <a:ext uri="{FF2B5EF4-FFF2-40B4-BE49-F238E27FC236}">
                  <a16:creationId xmlns:a16="http://schemas.microsoft.com/office/drawing/2014/main" id="{43776EA6-78B2-8EC7-29F2-0381CFD4FD06}"/>
                </a:ext>
              </a:extLst>
            </p:cNvPr>
            <p:cNvGrpSpPr/>
            <p:nvPr/>
          </p:nvGrpSpPr>
          <p:grpSpPr>
            <a:xfrm>
              <a:off x="6382512" y="3127248"/>
              <a:ext cx="841248" cy="411480"/>
              <a:chOff x="6382512" y="3127248"/>
              <a:chExt cx="841248" cy="411480"/>
            </a:xfrm>
          </p:grpSpPr>
          <p:sp>
            <p:nvSpPr>
              <p:cNvPr id="6" name="Retângulo 5">
                <a:extLst>
                  <a:ext uri="{FF2B5EF4-FFF2-40B4-BE49-F238E27FC236}">
                    <a16:creationId xmlns:a16="http://schemas.microsoft.com/office/drawing/2014/main" id="{5F423A89-13C0-FE10-763C-5DAE9687284D}"/>
                  </a:ext>
                </a:extLst>
              </p:cNvPr>
              <p:cNvSpPr/>
              <p:nvPr/>
            </p:nvSpPr>
            <p:spPr>
              <a:xfrm>
                <a:off x="6382512" y="3127248"/>
                <a:ext cx="841248" cy="411480"/>
              </a:xfrm>
              <a:prstGeom prst="rect">
                <a:avLst/>
              </a:prstGeom>
              <a:solidFill>
                <a:srgbClr val="F4F2F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4" name="Imagem 3">
                <a:extLst>
                  <a:ext uri="{FF2B5EF4-FFF2-40B4-BE49-F238E27FC236}">
                    <a16:creationId xmlns:a16="http://schemas.microsoft.com/office/drawing/2014/main" id="{945A30D2-7A7C-6B55-74E9-FA51AC9012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 l="41361" t="4210" r="40510" b="88951"/>
              <a:stretch>
                <a:fillRect/>
              </a:stretch>
            </p:blipFill>
            <p:spPr>
              <a:xfrm>
                <a:off x="6439903" y="3174622"/>
                <a:ext cx="726466" cy="316732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2429205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b="-10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9E9A00D-7C35-9316-C792-66C030E7A0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Agrupar 41">
            <a:extLst>
              <a:ext uri="{FF2B5EF4-FFF2-40B4-BE49-F238E27FC236}">
                <a16:creationId xmlns:a16="http://schemas.microsoft.com/office/drawing/2014/main" id="{6CB1C68F-0FF2-3799-252F-6AE50D69390E}"/>
              </a:ext>
            </a:extLst>
          </p:cNvPr>
          <p:cNvGrpSpPr/>
          <p:nvPr/>
        </p:nvGrpSpPr>
        <p:grpSpPr>
          <a:xfrm>
            <a:off x="593148" y="1405673"/>
            <a:ext cx="3200778" cy="3512894"/>
            <a:chOff x="647710" y="1208995"/>
            <a:chExt cx="3200778" cy="3512894"/>
          </a:xfrm>
        </p:grpSpPr>
        <p:sp>
          <p:nvSpPr>
            <p:cNvPr id="2" name="Google Shape;211;p42">
              <a:extLst>
                <a:ext uri="{FF2B5EF4-FFF2-40B4-BE49-F238E27FC236}">
                  <a16:creationId xmlns:a16="http://schemas.microsoft.com/office/drawing/2014/main" id="{D6D696D9-15B3-57F8-EDFB-2D686F042C7E}"/>
                </a:ext>
              </a:extLst>
            </p:cNvPr>
            <p:cNvSpPr txBox="1">
              <a:spLocks/>
            </p:cNvSpPr>
            <p:nvPr/>
          </p:nvSpPr>
          <p:spPr>
            <a:xfrm>
              <a:off x="727617" y="1208995"/>
              <a:ext cx="2806352" cy="573725"/>
            </a:xfrm>
            <a:prstGeom prst="rect">
              <a:avLst/>
            </a:prstGeom>
          </p:spPr>
          <p:txBody>
            <a:bodyPr spcFirstLastPara="1" vert="horz" wrap="square" lIns="91426" tIns="91426" rIns="91426" bIns="91426" rtlCol="0" anchor="b" anchorCtr="0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spcBef>
                  <a:spcPts val="0"/>
                </a:spcBef>
              </a:pPr>
              <a:r>
                <a:rPr lang="pt-BR" sz="3350" b="1" noProof="0">
                  <a:solidFill>
                    <a:srgbClr val="002060"/>
                  </a:solidFill>
                  <a:latin typeface="Montserrat"/>
                </a:rPr>
                <a:t>Sobre nós</a:t>
              </a:r>
            </a:p>
          </p:txBody>
        </p:sp>
        <p:sp>
          <p:nvSpPr>
            <p:cNvPr id="32" name="Google Shape;195;p40">
              <a:extLst>
                <a:ext uri="{FF2B5EF4-FFF2-40B4-BE49-F238E27FC236}">
                  <a16:creationId xmlns:a16="http://schemas.microsoft.com/office/drawing/2014/main" id="{F1689DE4-B08F-3F1C-2B8E-86301F8E06C5}"/>
                </a:ext>
              </a:extLst>
            </p:cNvPr>
            <p:cNvSpPr txBox="1">
              <a:spLocks/>
            </p:cNvSpPr>
            <p:nvPr/>
          </p:nvSpPr>
          <p:spPr>
            <a:xfrm>
              <a:off x="647710" y="2092690"/>
              <a:ext cx="3200778" cy="2629199"/>
            </a:xfrm>
            <a:prstGeom prst="rect">
              <a:avLst/>
            </a:prstGeom>
          </p:spPr>
          <p:txBody>
            <a:bodyPr spcFirstLastPara="1" wrap="square" lIns="91426" tIns="91426" rIns="91426" bIns="91426" anchor="t" anchorCtr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15000"/>
                </a:lnSpc>
                <a:spcBef>
                  <a:spcPts val="0"/>
                </a:spcBef>
                <a:buClr>
                  <a:schemeClr val="dk1"/>
                </a:buClr>
                <a:buSzPts val="1100"/>
                <a:buNone/>
              </a:pPr>
              <a:r>
                <a:rPr lang="pt-BR" sz="1600" noProof="0">
                  <a:solidFill>
                    <a:srgbClr val="002060"/>
                  </a:solidFill>
                  <a:latin typeface="Montserrat"/>
                </a:rPr>
                <a:t>+ </a:t>
              </a:r>
              <a:r>
                <a:rPr lang="pt-BR" sz="1600" noProof="0">
                  <a:highlight>
                    <a:srgbClr val="00FFFF"/>
                  </a:highlight>
                  <a:latin typeface="Montserrat"/>
                  <a:sym typeface="Darker Grotesque ExtraBold"/>
                </a:rPr>
                <a:t>210</a:t>
              </a:r>
              <a:r>
                <a:rPr lang="pt-BR" sz="1600" noProof="0">
                  <a:highlight>
                    <a:srgbClr val="00FFFF"/>
                  </a:highlight>
                  <a:latin typeface="Montserrat"/>
                  <a:ea typeface="Darker Grotesque ExtraBold"/>
                  <a:cs typeface="Darker Grotesque ExtraBold"/>
                  <a:sym typeface="Darker Grotesque ExtraBold"/>
                </a:rPr>
                <a:t> mil</a:t>
              </a:r>
              <a:r>
                <a:rPr lang="pt-BR" sz="1600" noProof="0">
                  <a:latin typeface="Montserrat"/>
                </a:rPr>
                <a:t> </a:t>
              </a:r>
              <a:r>
                <a:rPr lang="pt-BR" sz="1600" noProof="0">
                  <a:solidFill>
                    <a:srgbClr val="002060"/>
                  </a:solidFill>
                  <a:latin typeface="Montserrat"/>
                  <a:ea typeface="Nunito Sans Light"/>
                  <a:cs typeface="Nunito Sans Light"/>
                  <a:sym typeface="Nunito Sans Light"/>
                </a:rPr>
                <a:t>empresas atendidas</a:t>
              </a:r>
              <a:endParaRPr lang="pt-BR" sz="1600" noProof="0">
                <a:solidFill>
                  <a:srgbClr val="002060"/>
                </a:solidFill>
                <a:latin typeface="Montserrat"/>
              </a:endParaRPr>
            </a:p>
            <a:p>
              <a:pPr marL="0" indent="0">
                <a:lnSpc>
                  <a:spcPct val="115000"/>
                </a:lnSpc>
                <a:spcBef>
                  <a:spcPts val="1600"/>
                </a:spcBef>
                <a:buClr>
                  <a:schemeClr val="dk1"/>
                </a:buClr>
                <a:buSzPts val="1100"/>
                <a:buNone/>
              </a:pPr>
              <a:r>
                <a:rPr lang="pt-BR" sz="1600" noProof="0">
                  <a:solidFill>
                    <a:srgbClr val="002060"/>
                  </a:solidFill>
                  <a:latin typeface="Montserrat"/>
                </a:rPr>
                <a:t>+ </a:t>
              </a:r>
              <a:r>
                <a:rPr lang="pt-BR" sz="1600" noProof="0">
                  <a:highlight>
                    <a:srgbClr val="00FFFF"/>
                  </a:highlight>
                  <a:latin typeface="Montserrat"/>
                  <a:ea typeface="Darker Grotesque ExtraBold"/>
                  <a:cs typeface="Darker Grotesque ExtraBold"/>
                  <a:sym typeface="Darker Grotesque ExtraBold"/>
                </a:rPr>
                <a:t>6.000</a:t>
              </a:r>
              <a:r>
                <a:rPr lang="pt-BR" sz="1600" noProof="0">
                  <a:solidFill>
                    <a:srgbClr val="002060"/>
                  </a:solidFill>
                  <a:latin typeface="Montserrat"/>
                </a:rPr>
                <a:t> </a:t>
              </a:r>
              <a:r>
                <a:rPr lang="pt-BR" sz="1600" noProof="0">
                  <a:solidFill>
                    <a:srgbClr val="002060"/>
                  </a:solidFill>
                  <a:latin typeface="Montserrat"/>
                  <a:ea typeface="Nunito Sans Light"/>
                  <a:cs typeface="Nunito Sans Light"/>
                  <a:sym typeface="Nunito Sans Light"/>
                </a:rPr>
                <a:t>clientes diretos</a:t>
              </a:r>
              <a:r>
                <a:rPr lang="pt-BR" sz="1600" noProof="0">
                  <a:solidFill>
                    <a:srgbClr val="002060"/>
                  </a:solidFill>
                  <a:latin typeface="Montserrat"/>
                </a:rPr>
                <a:t> </a:t>
              </a:r>
            </a:p>
            <a:p>
              <a:pPr marL="0" indent="0">
                <a:lnSpc>
                  <a:spcPct val="114999"/>
                </a:lnSpc>
                <a:spcBef>
                  <a:spcPts val="1600"/>
                </a:spcBef>
                <a:buNone/>
              </a:pPr>
              <a:r>
                <a:rPr lang="pt-BR" sz="1600" noProof="0">
                  <a:latin typeface="Montserrat"/>
                </a:rPr>
                <a:t>+ </a:t>
              </a:r>
              <a:r>
                <a:rPr lang="pt-BR" sz="1600" noProof="0">
                  <a:highlight>
                    <a:srgbClr val="00FFFF"/>
                  </a:highlight>
                  <a:latin typeface="Montserrat"/>
                </a:rPr>
                <a:t>4.300</a:t>
              </a:r>
              <a:r>
                <a:rPr lang="pt-BR" sz="1600" noProof="0">
                  <a:latin typeface="Montserrat"/>
                </a:rPr>
                <a:t> contadores</a:t>
              </a:r>
            </a:p>
            <a:p>
              <a:pPr marL="0" indent="0">
                <a:lnSpc>
                  <a:spcPct val="114999"/>
                </a:lnSpc>
                <a:spcBef>
                  <a:spcPts val="1600"/>
                </a:spcBef>
                <a:buNone/>
              </a:pPr>
              <a:r>
                <a:rPr lang="pt-BR" sz="1600" noProof="0">
                  <a:solidFill>
                    <a:srgbClr val="000000"/>
                  </a:solidFill>
                  <a:latin typeface="Montserrat"/>
                </a:rPr>
                <a:t>+ </a:t>
              </a:r>
              <a:r>
                <a:rPr lang="pt-BR" sz="1600" noProof="0">
                  <a:solidFill>
                    <a:srgbClr val="000000"/>
                  </a:solidFill>
                  <a:highlight>
                    <a:srgbClr val="00FFFF"/>
                  </a:highlight>
                  <a:latin typeface="Montserrat"/>
                </a:rPr>
                <a:t>15</a:t>
              </a:r>
              <a:r>
                <a:rPr lang="pt-BR" sz="1600" noProof="0">
                  <a:solidFill>
                    <a:srgbClr val="000000"/>
                  </a:solidFill>
                  <a:latin typeface="Montserrat"/>
                </a:rPr>
                <a:t> anos</a:t>
              </a:r>
            </a:p>
            <a:p>
              <a:pPr marL="0" indent="0">
                <a:lnSpc>
                  <a:spcPct val="115000"/>
                </a:lnSpc>
                <a:spcBef>
                  <a:spcPts val="1600"/>
                </a:spcBef>
                <a:buClr>
                  <a:schemeClr val="dk1"/>
                </a:buClr>
                <a:buSzPts val="1100"/>
                <a:buNone/>
              </a:pPr>
              <a:r>
                <a:rPr lang="pt-BR" sz="1600" noProof="0">
                  <a:solidFill>
                    <a:srgbClr val="002060"/>
                  </a:solidFill>
                  <a:latin typeface="Montserrat"/>
                </a:rPr>
                <a:t>+ </a:t>
              </a:r>
              <a:r>
                <a:rPr lang="pt-BR" sz="1600" noProof="0">
                  <a:highlight>
                    <a:srgbClr val="00FFFF"/>
                  </a:highlight>
                  <a:latin typeface="Montserrat"/>
                  <a:sym typeface="Darker Grotesque ExtraBold"/>
                </a:rPr>
                <a:t>240</a:t>
              </a:r>
              <a:r>
                <a:rPr lang="pt-BR" sz="1600" noProof="0">
                  <a:solidFill>
                    <a:srgbClr val="002060"/>
                  </a:solidFill>
                  <a:latin typeface="Montserrat"/>
                  <a:sym typeface="Darker Grotesque ExtraBold"/>
                </a:rPr>
                <a:t> colaboradores</a:t>
              </a:r>
              <a:endParaRPr lang="pt-BR" sz="1600" noProof="0">
                <a:solidFill>
                  <a:srgbClr val="002060"/>
                </a:solidFill>
                <a:latin typeface="Montserrat"/>
                <a:ea typeface="Nunito Sans Light"/>
                <a:cs typeface="Nunito Sans Light"/>
              </a:endParaRPr>
            </a:p>
            <a:p>
              <a:pPr marL="0" indent="0">
                <a:lnSpc>
                  <a:spcPct val="115000"/>
                </a:lnSpc>
                <a:spcBef>
                  <a:spcPts val="1600"/>
                </a:spcBef>
                <a:buClr>
                  <a:schemeClr val="dk1"/>
                </a:buClr>
                <a:buSzPts val="1100"/>
                <a:buNone/>
              </a:pPr>
              <a:endParaRPr lang="pt-BR" sz="1600" noProof="0">
                <a:solidFill>
                  <a:srgbClr val="002060"/>
                </a:solidFill>
                <a:latin typeface="Montserrat"/>
                <a:ea typeface="Nunito Sans Light"/>
                <a:cs typeface="Nunito Sans Light"/>
              </a:endParaRPr>
            </a:p>
          </p:txBody>
        </p:sp>
      </p:grp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0EEF427D-CCA4-DE98-EF1D-2D9A8B0EEC5C}"/>
              </a:ext>
            </a:extLst>
          </p:cNvPr>
          <p:cNvGrpSpPr/>
          <p:nvPr/>
        </p:nvGrpSpPr>
        <p:grpSpPr>
          <a:xfrm>
            <a:off x="3999049" y="702093"/>
            <a:ext cx="4201930" cy="5453814"/>
            <a:chOff x="4322697" y="598636"/>
            <a:chExt cx="4201930" cy="5453814"/>
          </a:xfrm>
        </p:grpSpPr>
        <p:pic>
          <p:nvPicPr>
            <p:cNvPr id="9" name="Imagem 8" descr="Mapa&#10;&#10;Descrição gerada automaticamente">
              <a:extLst>
                <a:ext uri="{FF2B5EF4-FFF2-40B4-BE49-F238E27FC236}">
                  <a16:creationId xmlns:a16="http://schemas.microsoft.com/office/drawing/2014/main" id="{26B04560-F10C-F0B7-15FD-5982322F7E1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41552" y="598636"/>
              <a:ext cx="4164220" cy="4107208"/>
            </a:xfrm>
            <a:prstGeom prst="rect">
              <a:avLst/>
            </a:prstGeom>
          </p:spPr>
        </p:pic>
        <p:grpSp>
          <p:nvGrpSpPr>
            <p:cNvPr id="3" name="Agrupar 2">
              <a:extLst>
                <a:ext uri="{FF2B5EF4-FFF2-40B4-BE49-F238E27FC236}">
                  <a16:creationId xmlns:a16="http://schemas.microsoft.com/office/drawing/2014/main" id="{86AADEF7-259B-1F80-011A-4D8918EDB7AB}"/>
                </a:ext>
              </a:extLst>
            </p:cNvPr>
            <p:cNvGrpSpPr/>
            <p:nvPr/>
          </p:nvGrpSpPr>
          <p:grpSpPr>
            <a:xfrm>
              <a:off x="4322697" y="4721889"/>
              <a:ext cx="4201930" cy="1330561"/>
              <a:chOff x="4394344" y="4948819"/>
              <a:chExt cx="5201570" cy="1672147"/>
            </a:xfrm>
          </p:grpSpPr>
          <p:grpSp>
            <p:nvGrpSpPr>
              <p:cNvPr id="13" name="Google Shape;183;p31">
                <a:extLst>
                  <a:ext uri="{FF2B5EF4-FFF2-40B4-BE49-F238E27FC236}">
                    <a16:creationId xmlns:a16="http://schemas.microsoft.com/office/drawing/2014/main" id="{835B0149-1474-2116-01E8-737577969E84}"/>
                  </a:ext>
                </a:extLst>
              </p:cNvPr>
              <p:cNvGrpSpPr/>
              <p:nvPr/>
            </p:nvGrpSpPr>
            <p:grpSpPr>
              <a:xfrm>
                <a:off x="4394344" y="4951118"/>
                <a:ext cx="1710782" cy="1669848"/>
                <a:chOff x="913861" y="1913415"/>
                <a:chExt cx="1219134" cy="1391400"/>
              </a:xfrm>
            </p:grpSpPr>
            <p:sp>
              <p:nvSpPr>
                <p:cNvPr id="34" name="Google Shape;184;p31">
                  <a:extLst>
                    <a:ext uri="{FF2B5EF4-FFF2-40B4-BE49-F238E27FC236}">
                      <a16:creationId xmlns:a16="http://schemas.microsoft.com/office/drawing/2014/main" id="{1D0AD2F6-851E-217E-133D-E8E5E81CA426}"/>
                    </a:ext>
                  </a:extLst>
                </p:cNvPr>
                <p:cNvSpPr/>
                <p:nvPr/>
              </p:nvSpPr>
              <p:spPr>
                <a:xfrm>
                  <a:off x="919824" y="1913415"/>
                  <a:ext cx="1188900" cy="1391400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lt1"/>
                </a:solidFill>
                <a:ln>
                  <a:solidFill>
                    <a:srgbClr val="2488FF"/>
                  </a:solidFill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>
                  <a:defPPr>
                    <a:defRPr lang="pt-BR"/>
                  </a:defPPr>
                  <a:lvl1pPr marL="0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164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329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493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658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5822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2986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151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315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>
                    <a:buClr>
                      <a:srgbClr val="000000"/>
                    </a:buClr>
                    <a:buSzPts val="1400"/>
                  </a:pPr>
                  <a:endParaRPr lang="pt-BR" sz="1850" noProof="0">
                    <a:solidFill>
                      <a:srgbClr val="2488FF"/>
                    </a:solidFill>
                    <a:latin typeface="Calibri"/>
                    <a:ea typeface="Calibri"/>
                    <a:cs typeface="Calibri"/>
                  </a:endParaRPr>
                </a:p>
              </p:txBody>
            </p:sp>
            <p:pic>
              <p:nvPicPr>
                <p:cNvPr id="35" name="Google Shape;185;p31" descr="Interface gráfica do usuário, Aplicativo&#10;&#10;Descrição gerada automaticamente">
                  <a:extLst>
                    <a:ext uri="{FF2B5EF4-FFF2-40B4-BE49-F238E27FC236}">
                      <a16:creationId xmlns:a16="http://schemas.microsoft.com/office/drawing/2014/main" id="{9412DF7A-9CDD-7BAE-E277-23F31B415473}"/>
                    </a:ext>
                  </a:extLst>
                </p:cNvPr>
                <p:cNvPicPr preferRelativeResize="0"/>
                <p:nvPr/>
              </p:nvPicPr>
              <p:blipFill rotWithShape="1">
                <a:blip r:embed="rId5">
                  <a:alphaModFix/>
                </a:blip>
                <a:srcRect l="20209" t="19678" r="61536" b="52179"/>
                <a:stretch/>
              </p:blipFill>
              <p:spPr>
                <a:xfrm>
                  <a:off x="978787" y="2046234"/>
                  <a:ext cx="1101628" cy="419101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36" name="Google Shape;186;p31">
                  <a:extLst>
                    <a:ext uri="{FF2B5EF4-FFF2-40B4-BE49-F238E27FC236}">
                      <a16:creationId xmlns:a16="http://schemas.microsoft.com/office/drawing/2014/main" id="{8001A691-1112-5516-31A4-285601A147F8}"/>
                    </a:ext>
                  </a:extLst>
                </p:cNvPr>
                <p:cNvSpPr txBox="1"/>
                <p:nvPr/>
              </p:nvSpPr>
              <p:spPr>
                <a:xfrm>
                  <a:off x="913861" y="2852689"/>
                  <a:ext cx="1188900" cy="33265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33" tIns="45700" rIns="91433" bIns="45700" anchor="t" anchorCtr="0">
                  <a:spAutoFit/>
                </a:bodyPr>
                <a:lstStyle>
                  <a:defPPr>
                    <a:defRPr lang="pt-BR"/>
                  </a:defPPr>
                  <a:lvl1pPr marL="0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164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329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493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658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5822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2986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151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315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>
                    <a:spcAft>
                      <a:spcPts val="533"/>
                    </a:spcAft>
                    <a:buClr>
                      <a:srgbClr val="000000"/>
                    </a:buClr>
                    <a:buSzPts val="700"/>
                  </a:pPr>
                  <a:r>
                    <a:rPr lang="pt-BR" sz="900" noProof="0">
                      <a:solidFill>
                        <a:srgbClr val="2488FF"/>
                      </a:solidFill>
                      <a:latin typeface="Montserrat"/>
                      <a:ea typeface="Montserrat"/>
                      <a:cs typeface="Montserrat"/>
                      <a:sym typeface="Montserrat"/>
                    </a:rPr>
                    <a:t>tipos de análises programadas</a:t>
                  </a:r>
                  <a:endParaRPr lang="pt-BR" sz="900" noProof="0">
                    <a:solidFill>
                      <a:srgbClr val="2488FF"/>
                    </a:solidFill>
                    <a:highlight>
                      <a:srgbClr val="F9F9F9"/>
                    </a:highlight>
                    <a:latin typeface="Montserrat"/>
                    <a:ea typeface="Montserrat"/>
                    <a:cs typeface="Montserrat"/>
                  </a:endParaRPr>
                </a:p>
              </p:txBody>
            </p:sp>
            <p:sp>
              <p:nvSpPr>
                <p:cNvPr id="37" name="Google Shape;187;p31">
                  <a:extLst>
                    <a:ext uri="{FF2B5EF4-FFF2-40B4-BE49-F238E27FC236}">
                      <a16:creationId xmlns:a16="http://schemas.microsoft.com/office/drawing/2014/main" id="{70059B86-9478-A0AD-C4D6-91C9F178BC83}"/>
                    </a:ext>
                  </a:extLst>
                </p:cNvPr>
                <p:cNvSpPr txBox="1"/>
                <p:nvPr/>
              </p:nvSpPr>
              <p:spPr>
                <a:xfrm>
                  <a:off x="922795" y="2487920"/>
                  <a:ext cx="1210200" cy="47804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33" tIns="45700" rIns="91433" bIns="45700" anchor="t" anchorCtr="0">
                  <a:spAutoFit/>
                </a:bodyPr>
                <a:lstStyle>
                  <a:defPPr>
                    <a:defRPr lang="pt-BR"/>
                  </a:defPPr>
                  <a:lvl1pPr marL="0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164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329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493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658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5822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2986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151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315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>
                    <a:spcAft>
                      <a:spcPts val="533"/>
                    </a:spcAft>
                    <a:buClr>
                      <a:srgbClr val="000000"/>
                    </a:buClr>
                    <a:buSzPts val="2200"/>
                  </a:pPr>
                  <a:r>
                    <a:rPr lang="pt-BR" sz="2000" b="1" noProof="0">
                      <a:solidFill>
                        <a:srgbClr val="2488FF"/>
                      </a:solidFill>
                      <a:latin typeface="Montserrat"/>
                      <a:ea typeface="Montserrat"/>
                      <a:cs typeface="Montserrat"/>
                      <a:sym typeface="Montserrat"/>
                    </a:rPr>
                    <a:t>16 mil</a:t>
                  </a:r>
                  <a:endParaRPr lang="pt-BR" sz="2000" b="1" noProof="0">
                    <a:solidFill>
                      <a:srgbClr val="2488FF"/>
                    </a:solidFill>
                    <a:highlight>
                      <a:srgbClr val="F9F9F9"/>
                    </a:highlight>
                    <a:latin typeface="Montserrat"/>
                    <a:ea typeface="Montserrat"/>
                    <a:cs typeface="Montserrat"/>
                  </a:endParaRPr>
                </a:p>
              </p:txBody>
            </p:sp>
          </p:grpSp>
          <p:grpSp>
            <p:nvGrpSpPr>
              <p:cNvPr id="15" name="Google Shape;188;p31">
                <a:extLst>
                  <a:ext uri="{FF2B5EF4-FFF2-40B4-BE49-F238E27FC236}">
                    <a16:creationId xmlns:a16="http://schemas.microsoft.com/office/drawing/2014/main" id="{5DA1DE27-4CDB-7447-718F-E01F8369A50B}"/>
                  </a:ext>
                </a:extLst>
              </p:cNvPr>
              <p:cNvGrpSpPr/>
              <p:nvPr/>
            </p:nvGrpSpPr>
            <p:grpSpPr>
              <a:xfrm>
                <a:off x="7885136" y="4948819"/>
                <a:ext cx="1710778" cy="1669848"/>
                <a:chOff x="913864" y="4114738"/>
                <a:chExt cx="1219130" cy="1391400"/>
              </a:xfrm>
            </p:grpSpPr>
            <p:sp>
              <p:nvSpPr>
                <p:cNvPr id="29" name="Google Shape;189;p31">
                  <a:extLst>
                    <a:ext uri="{FF2B5EF4-FFF2-40B4-BE49-F238E27FC236}">
                      <a16:creationId xmlns:a16="http://schemas.microsoft.com/office/drawing/2014/main" id="{825F3EC9-2D1F-E202-779B-B04D8BC35331}"/>
                    </a:ext>
                  </a:extLst>
                </p:cNvPr>
                <p:cNvSpPr/>
                <p:nvPr/>
              </p:nvSpPr>
              <p:spPr>
                <a:xfrm>
                  <a:off x="931750" y="4114738"/>
                  <a:ext cx="1188900" cy="1391400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lt1"/>
                </a:solidFill>
                <a:ln>
                  <a:solidFill>
                    <a:srgbClr val="2488FF"/>
                  </a:solidFill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>
                  <a:defPPr>
                    <a:defRPr lang="pt-BR"/>
                  </a:defPPr>
                  <a:lvl1pPr marL="0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164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329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493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658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5822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2986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151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315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>
                    <a:buClr>
                      <a:srgbClr val="000000"/>
                    </a:buClr>
                    <a:buSzPts val="1400"/>
                  </a:pPr>
                  <a:endParaRPr lang="pt-BR" sz="1850" noProof="0">
                    <a:solidFill>
                      <a:srgbClr val="2488FF"/>
                    </a:solidFill>
                    <a:latin typeface="Calibri"/>
                    <a:ea typeface="Calibri"/>
                    <a:cs typeface="Calibri"/>
                  </a:endParaRPr>
                </a:p>
              </p:txBody>
            </p:sp>
            <p:pic>
              <p:nvPicPr>
                <p:cNvPr id="30" name="Google Shape;190;p31" descr="Interface gráfica do usuário, Aplicativo&#10;&#10;Descrição gerada automaticamente">
                  <a:extLst>
                    <a:ext uri="{FF2B5EF4-FFF2-40B4-BE49-F238E27FC236}">
                      <a16:creationId xmlns:a16="http://schemas.microsoft.com/office/drawing/2014/main" id="{32D4EBDA-BFFD-C7A9-F976-1E028623BF8B}"/>
                    </a:ext>
                  </a:extLst>
                </p:cNvPr>
                <p:cNvPicPr preferRelativeResize="0"/>
                <p:nvPr/>
              </p:nvPicPr>
              <p:blipFill rotWithShape="1">
                <a:blip r:embed="rId5">
                  <a:alphaModFix/>
                </a:blip>
                <a:srcRect l="40420" t="19678" r="41324" b="52179"/>
                <a:stretch/>
              </p:blipFill>
              <p:spPr>
                <a:xfrm>
                  <a:off x="960899" y="4249472"/>
                  <a:ext cx="1101628" cy="419102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31" name="Google Shape;191;p31">
                  <a:extLst>
                    <a:ext uri="{FF2B5EF4-FFF2-40B4-BE49-F238E27FC236}">
                      <a16:creationId xmlns:a16="http://schemas.microsoft.com/office/drawing/2014/main" id="{1BEE1278-FE4C-4B70-2A89-F58663744691}"/>
                    </a:ext>
                  </a:extLst>
                </p:cNvPr>
                <p:cNvSpPr txBox="1"/>
                <p:nvPr/>
              </p:nvSpPr>
              <p:spPr>
                <a:xfrm>
                  <a:off x="913864" y="5054014"/>
                  <a:ext cx="1188900" cy="22118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33" tIns="45700" rIns="91433" bIns="45700" anchor="t" anchorCtr="0">
                  <a:spAutoFit/>
                </a:bodyPr>
                <a:lstStyle>
                  <a:defPPr>
                    <a:defRPr lang="pt-BR"/>
                  </a:defPPr>
                  <a:lvl1pPr marL="0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164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329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493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658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5822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2986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151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315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>
                    <a:spcAft>
                      <a:spcPts val="533"/>
                    </a:spcAft>
                    <a:buClr>
                      <a:srgbClr val="000000"/>
                    </a:buClr>
                    <a:buSzPts val="700"/>
                  </a:pPr>
                  <a:r>
                    <a:rPr lang="pt-BR" sz="900" noProof="0">
                      <a:solidFill>
                        <a:srgbClr val="2488FF"/>
                      </a:solidFill>
                      <a:latin typeface="Montserrat"/>
                      <a:ea typeface="Montserrat"/>
                      <a:cs typeface="Montserrat"/>
                      <a:sym typeface="Montserrat"/>
                    </a:rPr>
                    <a:t>regras tributárias no sistema</a:t>
                  </a:r>
                  <a:endParaRPr lang="pt-BR" sz="900" noProof="0">
                    <a:solidFill>
                      <a:srgbClr val="2488FF"/>
                    </a:solidFill>
                    <a:highlight>
                      <a:srgbClr val="F9F9F9"/>
                    </a:highlight>
                    <a:latin typeface="Montserrat"/>
                    <a:ea typeface="Montserrat"/>
                    <a:cs typeface="Montserrat"/>
                  </a:endParaRPr>
                </a:p>
              </p:txBody>
            </p:sp>
            <p:sp>
              <p:nvSpPr>
                <p:cNvPr id="33" name="Google Shape;192;p31">
                  <a:extLst>
                    <a:ext uri="{FF2B5EF4-FFF2-40B4-BE49-F238E27FC236}">
                      <a16:creationId xmlns:a16="http://schemas.microsoft.com/office/drawing/2014/main" id="{872DC84F-CE41-D24F-EE16-350AC11D3263}"/>
                    </a:ext>
                  </a:extLst>
                </p:cNvPr>
                <p:cNvSpPr txBox="1"/>
                <p:nvPr/>
              </p:nvSpPr>
              <p:spPr>
                <a:xfrm>
                  <a:off x="922794" y="4689243"/>
                  <a:ext cx="1210200" cy="47804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33" tIns="45700" rIns="91433" bIns="45700" anchor="t" anchorCtr="0">
                  <a:spAutoFit/>
                </a:bodyPr>
                <a:lstStyle>
                  <a:defPPr>
                    <a:defRPr lang="pt-BR"/>
                  </a:defPPr>
                  <a:lvl1pPr marL="0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164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329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493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658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5822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2986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151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315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>
                    <a:spcAft>
                      <a:spcPts val="533"/>
                    </a:spcAft>
                    <a:buClr>
                      <a:srgbClr val="000000"/>
                    </a:buClr>
                    <a:buSzPts val="2200"/>
                  </a:pPr>
                  <a:r>
                    <a:rPr lang="pt-BR" sz="2000" b="1" noProof="0">
                      <a:solidFill>
                        <a:srgbClr val="2488FF"/>
                      </a:solidFill>
                      <a:latin typeface="Montserrat"/>
                      <a:ea typeface="Montserrat"/>
                      <a:cs typeface="Montserrat"/>
                      <a:sym typeface="Montserrat"/>
                    </a:rPr>
                    <a:t>143 mi</a:t>
                  </a:r>
                  <a:endParaRPr lang="pt-BR" sz="2000" b="1" noProof="0">
                    <a:solidFill>
                      <a:srgbClr val="2488FF"/>
                    </a:solidFill>
                    <a:highlight>
                      <a:srgbClr val="F9F9F9"/>
                    </a:highlight>
                    <a:latin typeface="Montserrat"/>
                    <a:ea typeface="Montserrat"/>
                    <a:cs typeface="Montserrat"/>
                  </a:endParaRPr>
                </a:p>
              </p:txBody>
            </p:sp>
          </p:grpSp>
          <p:grpSp>
            <p:nvGrpSpPr>
              <p:cNvPr id="18" name="Google Shape;198;p31">
                <a:extLst>
                  <a:ext uri="{FF2B5EF4-FFF2-40B4-BE49-F238E27FC236}">
                    <a16:creationId xmlns:a16="http://schemas.microsoft.com/office/drawing/2014/main" id="{82857261-BF5E-794B-6B05-DC13227F174E}"/>
                  </a:ext>
                </a:extLst>
              </p:cNvPr>
              <p:cNvGrpSpPr/>
              <p:nvPr/>
            </p:nvGrpSpPr>
            <p:grpSpPr>
              <a:xfrm>
                <a:off x="5945544" y="4951115"/>
                <a:ext cx="2050686" cy="1669849"/>
                <a:chOff x="3048360" y="1836192"/>
                <a:chExt cx="1455149" cy="1391400"/>
              </a:xfrm>
            </p:grpSpPr>
            <p:sp>
              <p:nvSpPr>
                <p:cNvPr id="20" name="Google Shape;199;p31">
                  <a:extLst>
                    <a:ext uri="{FF2B5EF4-FFF2-40B4-BE49-F238E27FC236}">
                      <a16:creationId xmlns:a16="http://schemas.microsoft.com/office/drawing/2014/main" id="{F36CE96D-BC37-64D4-443A-A9428D88960E}"/>
                    </a:ext>
                  </a:extLst>
                </p:cNvPr>
                <p:cNvSpPr/>
                <p:nvPr/>
              </p:nvSpPr>
              <p:spPr>
                <a:xfrm>
                  <a:off x="3193005" y="1836192"/>
                  <a:ext cx="1188900" cy="1391400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lt1"/>
                </a:solidFill>
                <a:ln>
                  <a:solidFill>
                    <a:srgbClr val="2488FF"/>
                  </a:solidFill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>
                  <a:defPPr>
                    <a:defRPr lang="pt-BR"/>
                  </a:defPPr>
                  <a:lvl1pPr marL="0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164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329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493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658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5822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2986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151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315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>
                    <a:buClr>
                      <a:srgbClr val="000000"/>
                    </a:buClr>
                    <a:buSzPts val="1400"/>
                  </a:pPr>
                  <a:endParaRPr lang="pt-BR" sz="1850" noProof="0">
                    <a:solidFill>
                      <a:srgbClr val="2488FF"/>
                    </a:solidFill>
                    <a:latin typeface="Calibri"/>
                    <a:ea typeface="Calibri"/>
                    <a:cs typeface="Calibri"/>
                  </a:endParaRPr>
                </a:p>
              </p:txBody>
            </p:sp>
            <p:pic>
              <p:nvPicPr>
                <p:cNvPr id="21" name="Google Shape;200;p31" descr="Interface gráfica do usuário, Aplicativo&#10;&#10;Descrição gerada automaticamente">
                  <a:extLst>
                    <a:ext uri="{FF2B5EF4-FFF2-40B4-BE49-F238E27FC236}">
                      <a16:creationId xmlns:a16="http://schemas.microsoft.com/office/drawing/2014/main" id="{723E1124-430D-F1A1-A657-E593D16DE4FF}"/>
                    </a:ext>
                  </a:extLst>
                </p:cNvPr>
                <p:cNvPicPr preferRelativeResize="0"/>
                <p:nvPr/>
              </p:nvPicPr>
              <p:blipFill rotWithShape="1">
                <a:blip r:embed="rId5">
                  <a:alphaModFix/>
                </a:blip>
                <a:srcRect l="82104" t="19678" r="-357" b="52179"/>
                <a:stretch/>
              </p:blipFill>
              <p:spPr>
                <a:xfrm>
                  <a:off x="3246345" y="1931896"/>
                  <a:ext cx="1101628" cy="44031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27" name="Google Shape;201;p31">
                  <a:extLst>
                    <a:ext uri="{FF2B5EF4-FFF2-40B4-BE49-F238E27FC236}">
                      <a16:creationId xmlns:a16="http://schemas.microsoft.com/office/drawing/2014/main" id="{2932F93F-ED12-F01D-4F95-24DC5087C22C}"/>
                    </a:ext>
                  </a:extLst>
                </p:cNvPr>
                <p:cNvSpPr txBox="1"/>
                <p:nvPr/>
              </p:nvSpPr>
              <p:spPr>
                <a:xfrm>
                  <a:off x="3191315" y="2800373"/>
                  <a:ext cx="1188900" cy="33265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33" tIns="45700" rIns="91433" bIns="45700" anchor="t" anchorCtr="0">
                  <a:spAutoFit/>
                </a:bodyPr>
                <a:lstStyle>
                  <a:defPPr>
                    <a:defRPr lang="pt-BR"/>
                  </a:defPPr>
                  <a:lvl1pPr marL="0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164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329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493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658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5822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2986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151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315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>
                    <a:spcAft>
                      <a:spcPts val="533"/>
                    </a:spcAft>
                  </a:pPr>
                  <a:r>
                    <a:rPr lang="pt-BR" sz="900" noProof="0">
                      <a:solidFill>
                        <a:srgbClr val="2488FF"/>
                      </a:solidFill>
                      <a:latin typeface="Montserrat"/>
                      <a:ea typeface="Montserrat"/>
                      <a:cs typeface="Montserrat"/>
                      <a:sym typeface="Montserrat"/>
                    </a:rPr>
                    <a:t>de créditos tributários apurados</a:t>
                  </a:r>
                  <a:endParaRPr lang="pt-BR" sz="900" noProof="0">
                    <a:solidFill>
                      <a:srgbClr val="2488FF"/>
                    </a:solidFill>
                    <a:latin typeface="Montserrat"/>
                    <a:ea typeface="Montserrat"/>
                    <a:cs typeface="Montserrat"/>
                  </a:endParaRPr>
                </a:p>
              </p:txBody>
            </p:sp>
            <p:sp>
              <p:nvSpPr>
                <p:cNvPr id="28" name="Google Shape;202;p31">
                  <a:extLst>
                    <a:ext uri="{FF2B5EF4-FFF2-40B4-BE49-F238E27FC236}">
                      <a16:creationId xmlns:a16="http://schemas.microsoft.com/office/drawing/2014/main" id="{F9A445BB-4BBE-F0F6-47C3-723ACFE86FC0}"/>
                    </a:ext>
                  </a:extLst>
                </p:cNvPr>
                <p:cNvSpPr txBox="1"/>
                <p:nvPr/>
              </p:nvSpPr>
              <p:spPr>
                <a:xfrm>
                  <a:off x="3048360" y="2487917"/>
                  <a:ext cx="1455149" cy="48936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33" tIns="45700" rIns="91433" bIns="45700" anchor="t" anchorCtr="0">
                  <a:spAutoFit/>
                </a:bodyPr>
                <a:lstStyle>
                  <a:defPPr>
                    <a:defRPr lang="pt-BR"/>
                  </a:defPPr>
                  <a:lvl1pPr marL="0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164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329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493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658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5822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2986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151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315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>
                    <a:spcAft>
                      <a:spcPts val="533"/>
                    </a:spcAft>
                  </a:pPr>
                  <a:r>
                    <a:rPr lang="pt-BR" sz="2000" b="1" noProof="0">
                      <a:solidFill>
                        <a:srgbClr val="2488FF"/>
                      </a:solidFill>
                      <a:latin typeface="Montserrat"/>
                      <a:ea typeface="Montserrat"/>
                      <a:cs typeface="Montserrat"/>
                      <a:sym typeface="Montserrat"/>
                    </a:rPr>
                    <a:t>R$ 5.2 bi</a:t>
                  </a:r>
                  <a:endParaRPr lang="pt-BR" sz="2000" b="1" noProof="0">
                    <a:solidFill>
                      <a:srgbClr val="2488FF"/>
                    </a:solidFill>
                    <a:highlight>
                      <a:srgbClr val="F9F9F9"/>
                    </a:highlight>
                    <a:latin typeface="Montserrat"/>
                    <a:ea typeface="Montserrat"/>
                    <a:cs typeface="Montserrat"/>
                  </a:endParaRPr>
                </a:p>
              </p:txBody>
            </p:sp>
          </p:grpSp>
        </p:grpSp>
      </p:grpSp>
      <p:grpSp>
        <p:nvGrpSpPr>
          <p:cNvPr id="26" name="Agrupar 25">
            <a:extLst>
              <a:ext uri="{FF2B5EF4-FFF2-40B4-BE49-F238E27FC236}">
                <a16:creationId xmlns:a16="http://schemas.microsoft.com/office/drawing/2014/main" id="{C7B951AF-2430-1F16-8C90-484C329ADCBE}"/>
              </a:ext>
            </a:extLst>
          </p:cNvPr>
          <p:cNvGrpSpPr/>
          <p:nvPr/>
        </p:nvGrpSpPr>
        <p:grpSpPr>
          <a:xfrm>
            <a:off x="8951254" y="833120"/>
            <a:ext cx="3017876" cy="5320958"/>
            <a:chOff x="9085119" y="833120"/>
            <a:chExt cx="3017876" cy="5320958"/>
          </a:xfrm>
          <a:noFill/>
        </p:grpSpPr>
        <p:sp>
          <p:nvSpPr>
            <p:cNvPr id="24" name="Retângulo: Cantos Diagonais Arredondados 23">
              <a:extLst>
                <a:ext uri="{FF2B5EF4-FFF2-40B4-BE49-F238E27FC236}">
                  <a16:creationId xmlns:a16="http://schemas.microsoft.com/office/drawing/2014/main" id="{84479779-F599-0506-6BE6-7BDD5F52501D}"/>
                </a:ext>
              </a:extLst>
            </p:cNvPr>
            <p:cNvSpPr/>
            <p:nvPr/>
          </p:nvSpPr>
          <p:spPr>
            <a:xfrm>
              <a:off x="9085119" y="833120"/>
              <a:ext cx="2744207" cy="5320958"/>
            </a:xfrm>
            <a:prstGeom prst="round2DiagRect">
              <a:avLst/>
            </a:prstGeom>
            <a:solidFill>
              <a:srgbClr val="209FF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noProof="0"/>
            </a:p>
          </p:txBody>
        </p:sp>
        <p:grpSp>
          <p:nvGrpSpPr>
            <p:cNvPr id="43" name="Agrupar 42">
              <a:extLst>
                <a:ext uri="{FF2B5EF4-FFF2-40B4-BE49-F238E27FC236}">
                  <a16:creationId xmlns:a16="http://schemas.microsoft.com/office/drawing/2014/main" id="{3A8C7634-2E3F-53FC-149D-CB54EC5B3E84}"/>
                </a:ext>
              </a:extLst>
            </p:cNvPr>
            <p:cNvGrpSpPr/>
            <p:nvPr/>
          </p:nvGrpSpPr>
          <p:grpSpPr>
            <a:xfrm>
              <a:off x="9225961" y="972221"/>
              <a:ext cx="2877034" cy="5171829"/>
              <a:chOff x="9104044" y="1083981"/>
              <a:chExt cx="2877034" cy="5171829"/>
            </a:xfrm>
            <a:grpFill/>
          </p:grpSpPr>
          <p:sp>
            <p:nvSpPr>
              <p:cNvPr id="4" name="CaixaDeTexto 3">
                <a:extLst>
                  <a:ext uri="{FF2B5EF4-FFF2-40B4-BE49-F238E27FC236}">
                    <a16:creationId xmlns:a16="http://schemas.microsoft.com/office/drawing/2014/main" id="{A7CA4278-E00A-F586-31FA-0C4F795998D6}"/>
                  </a:ext>
                </a:extLst>
              </p:cNvPr>
              <p:cNvSpPr txBox="1"/>
              <p:nvPr/>
            </p:nvSpPr>
            <p:spPr>
              <a:xfrm>
                <a:off x="9124226" y="2823639"/>
                <a:ext cx="2856852" cy="492443"/>
              </a:xfrm>
              <a:prstGeom prst="rect">
                <a:avLst/>
              </a:prstGeom>
              <a:grp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pt-BR" sz="1400" b="1" noProof="0">
                    <a:solidFill>
                      <a:schemeClr val="bg1"/>
                    </a:solidFill>
                    <a:latin typeface="Montserrat"/>
                    <a:ea typeface="+mn-lt"/>
                    <a:cs typeface="+mn-lt"/>
                  </a:rPr>
                  <a:t>Fred Amaral</a:t>
                </a:r>
                <a:endParaRPr lang="pt-BR" sz="1400" noProof="0">
                  <a:solidFill>
                    <a:schemeClr val="bg1"/>
                  </a:solidFill>
                  <a:latin typeface="Montserrat"/>
                </a:endParaRPr>
              </a:p>
              <a:p>
                <a:r>
                  <a:rPr lang="pt-BR" sz="1200" noProof="0">
                    <a:solidFill>
                      <a:schemeClr val="bg1"/>
                    </a:solidFill>
                    <a:latin typeface="Montserrat"/>
                    <a:ea typeface="+mn-lt"/>
                    <a:cs typeface="+mn-lt"/>
                  </a:rPr>
                  <a:t>CEO da E-Auditoria</a:t>
                </a:r>
                <a:endParaRPr lang="pt-BR" sz="1200" noProof="0">
                  <a:solidFill>
                    <a:schemeClr val="bg1"/>
                  </a:solidFill>
                  <a:latin typeface="Montserrat"/>
                </a:endParaRPr>
              </a:p>
            </p:txBody>
          </p:sp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38F893E9-9F45-D6B1-AA22-442CD6511BDF}"/>
                  </a:ext>
                </a:extLst>
              </p:cNvPr>
              <p:cNvSpPr txBox="1"/>
              <p:nvPr/>
            </p:nvSpPr>
            <p:spPr>
              <a:xfrm>
                <a:off x="9104044" y="3393488"/>
                <a:ext cx="2548716" cy="2862322"/>
              </a:xfrm>
              <a:prstGeom prst="rect">
                <a:avLst/>
              </a:prstGeom>
              <a:grp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marL="285750" indent="-285750">
                  <a:buFont typeface="Arial"/>
                  <a:buChar char="•"/>
                </a:pPr>
                <a:r>
                  <a:rPr lang="pt-BR" sz="1200" noProof="0">
                    <a:solidFill>
                      <a:schemeClr val="bg1"/>
                    </a:solidFill>
                    <a:latin typeface="Montserrat"/>
                    <a:ea typeface="+mn-lt"/>
                    <a:cs typeface="+mn-lt"/>
                  </a:rPr>
                  <a:t>Advogado Tributarista     há 25 anos</a:t>
                </a:r>
                <a:endParaRPr lang="pt-BR" sz="1200" noProof="0">
                  <a:solidFill>
                    <a:schemeClr val="bg1"/>
                  </a:solidFill>
                  <a:latin typeface="Montserrat"/>
                </a:endParaRPr>
              </a:p>
              <a:p>
                <a:pPr marL="285750" indent="-285750">
                  <a:buFont typeface="Arial"/>
                  <a:buChar char="•"/>
                </a:pPr>
                <a:endParaRPr lang="pt-BR" sz="1200" noProof="0">
                  <a:solidFill>
                    <a:schemeClr val="bg1"/>
                  </a:solidFill>
                  <a:latin typeface="Montserrat"/>
                  <a:ea typeface="+mn-lt"/>
                  <a:cs typeface="+mn-lt"/>
                </a:endParaRPr>
              </a:p>
              <a:p>
                <a:pPr marL="285750" indent="-285750">
                  <a:buFont typeface="Arial"/>
                  <a:buChar char="•"/>
                </a:pPr>
                <a:r>
                  <a:rPr lang="pt-BR" sz="1200" noProof="0" err="1">
                    <a:solidFill>
                      <a:schemeClr val="bg1"/>
                    </a:solidFill>
                    <a:latin typeface="Montserrat"/>
                    <a:ea typeface="+mn-lt"/>
                    <a:cs typeface="+mn-lt"/>
                  </a:rPr>
                  <a:t>Co-fundador</a:t>
                </a:r>
                <a:r>
                  <a:rPr lang="pt-BR" sz="1200" noProof="0">
                    <a:solidFill>
                      <a:schemeClr val="bg1"/>
                    </a:solidFill>
                    <a:latin typeface="Montserrat"/>
                    <a:ea typeface="+mn-lt"/>
                    <a:cs typeface="+mn-lt"/>
                  </a:rPr>
                  <a:t> da ABETRI (Associação Brasileira de Ética no Tributário)</a:t>
                </a:r>
                <a:endParaRPr lang="pt-BR" sz="1200" noProof="0">
                  <a:solidFill>
                    <a:schemeClr val="bg1"/>
                  </a:solidFill>
                  <a:latin typeface="Montserrat"/>
                </a:endParaRPr>
              </a:p>
              <a:p>
                <a:pPr marL="285750" indent="-285750">
                  <a:buFont typeface="Arial"/>
                  <a:buChar char="•"/>
                </a:pPr>
                <a:endParaRPr lang="pt-BR" sz="1200" noProof="0">
                  <a:solidFill>
                    <a:schemeClr val="bg1"/>
                  </a:solidFill>
                  <a:latin typeface="Montserrat"/>
                  <a:ea typeface="+mn-lt"/>
                  <a:cs typeface="+mn-lt"/>
                </a:endParaRPr>
              </a:p>
              <a:p>
                <a:pPr marL="285750" indent="-285750">
                  <a:buFont typeface="Arial"/>
                  <a:buChar char="•"/>
                </a:pPr>
                <a:r>
                  <a:rPr lang="pt-BR" sz="1200" noProof="0">
                    <a:solidFill>
                      <a:schemeClr val="bg1"/>
                    </a:solidFill>
                    <a:latin typeface="Montserrat"/>
                    <a:ea typeface="+mn-lt"/>
                    <a:cs typeface="+mn-lt"/>
                  </a:rPr>
                  <a:t>Palestrante especialista em Auditoria Digital nos maiores eventos para Contadores do Brasil</a:t>
                </a:r>
                <a:endParaRPr lang="pt-BR" sz="1200" noProof="0">
                  <a:solidFill>
                    <a:schemeClr val="bg1"/>
                  </a:solidFill>
                  <a:latin typeface="Montserrat"/>
                </a:endParaRPr>
              </a:p>
              <a:p>
                <a:pPr marL="285750" indent="-285750">
                  <a:buFont typeface="Arial"/>
                  <a:buChar char="•"/>
                </a:pPr>
                <a:endParaRPr lang="pt-BR" sz="1200" noProof="0">
                  <a:solidFill>
                    <a:schemeClr val="bg1"/>
                  </a:solidFill>
                  <a:latin typeface="Montserrat"/>
                  <a:ea typeface="+mn-lt"/>
                  <a:cs typeface="+mn-lt"/>
                </a:endParaRPr>
              </a:p>
              <a:p>
                <a:pPr marL="285750" indent="-285750">
                  <a:buFont typeface="Arial"/>
                  <a:buChar char="•"/>
                </a:pPr>
                <a:r>
                  <a:rPr lang="pt-BR" sz="1200" b="1" noProof="0">
                    <a:solidFill>
                      <a:schemeClr val="bg1"/>
                    </a:solidFill>
                    <a:latin typeface="Montserrat"/>
                    <a:ea typeface="+mn-lt"/>
                    <a:cs typeface="+mn-lt"/>
                  </a:rPr>
                  <a:t>122 mil seguidores</a:t>
                </a:r>
                <a:r>
                  <a:rPr lang="pt-BR" sz="1200" noProof="0">
                    <a:solidFill>
                      <a:schemeClr val="bg1"/>
                    </a:solidFill>
                    <a:latin typeface="Montserrat"/>
                    <a:ea typeface="+mn-lt"/>
                    <a:cs typeface="+mn-lt"/>
                  </a:rPr>
                  <a:t> no @empreendedotributario</a:t>
                </a:r>
                <a:endParaRPr lang="pt-BR" sz="1200" noProof="0">
                  <a:solidFill>
                    <a:schemeClr val="bg1"/>
                  </a:solidFill>
                  <a:latin typeface="Montserrat"/>
                </a:endParaRPr>
              </a:p>
              <a:p>
                <a:endParaRPr lang="pt-BR" sz="1200" b="1" noProof="0">
                  <a:solidFill>
                    <a:schemeClr val="bg1"/>
                  </a:solidFill>
                  <a:latin typeface="Montserrat"/>
                </a:endParaRPr>
              </a:p>
            </p:txBody>
          </p:sp>
          <p:pic>
            <p:nvPicPr>
              <p:cNvPr id="7" name="Imagem 6" descr="Reflexo de uma pessoa olhando para a câmera&#10;&#10;O conteúdo gerado por IA pode estar incorreto.">
                <a:extLst>
                  <a:ext uri="{FF2B5EF4-FFF2-40B4-BE49-F238E27FC236}">
                    <a16:creationId xmlns:a16="http://schemas.microsoft.com/office/drawing/2014/main" id="{40C429AA-4F7F-CD4D-33CD-7B2CCF42A2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388214" y="1083981"/>
                <a:ext cx="1650635" cy="1660368"/>
              </a:xfrm>
              <a:prstGeom prst="rect">
                <a:avLst/>
              </a:prstGeom>
              <a:grpFill/>
            </p:spPr>
          </p:pic>
        </p:grpSp>
      </p:grpSp>
      <p:sp>
        <p:nvSpPr>
          <p:cNvPr id="19" name="Retângulo 18">
            <a:extLst>
              <a:ext uri="{FF2B5EF4-FFF2-40B4-BE49-F238E27FC236}">
                <a16:creationId xmlns:a16="http://schemas.microsoft.com/office/drawing/2014/main" id="{F3B43551-0C1C-7E44-FA93-E9BC51B1E3FB}"/>
              </a:ext>
            </a:extLst>
          </p:cNvPr>
          <p:cNvSpPr/>
          <p:nvPr/>
        </p:nvSpPr>
        <p:spPr>
          <a:xfrm>
            <a:off x="3904419" y="827842"/>
            <a:ext cx="4378275" cy="56552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422400CC-E600-0CFD-0DA1-16F7B31B10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57350" y="1473540"/>
            <a:ext cx="5055845" cy="2831273"/>
          </a:xfrm>
          <a:prstGeom prst="rect">
            <a:avLst/>
          </a:prstGeom>
        </p:spPr>
      </p:pic>
      <p:pic>
        <p:nvPicPr>
          <p:cNvPr id="23" name="Imagem 22">
            <a:extLst>
              <a:ext uri="{FF2B5EF4-FFF2-40B4-BE49-F238E27FC236}">
                <a16:creationId xmlns:a16="http://schemas.microsoft.com/office/drawing/2014/main" id="{93F1D393-C834-7541-FB95-EEAFDD4AFFB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37059" y="4653065"/>
            <a:ext cx="4496427" cy="1486107"/>
          </a:xfrm>
          <a:prstGeom prst="rect">
            <a:avLst/>
          </a:prstGeom>
        </p:spPr>
      </p:pic>
      <p:pic>
        <p:nvPicPr>
          <p:cNvPr id="25" name="Picture 2" descr="e-Auditoria - e-Auditoria added a new photo.">
            <a:extLst>
              <a:ext uri="{FF2B5EF4-FFF2-40B4-BE49-F238E27FC236}">
                <a16:creationId xmlns:a16="http://schemas.microsoft.com/office/drawing/2014/main" id="{D7414F0E-246F-DD92-07CD-0171BA4144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929" y="192145"/>
            <a:ext cx="942974" cy="942974"/>
          </a:xfrm>
          <a:prstGeom prst="roundRect">
            <a:avLst>
              <a:gd name="adj" fmla="val 9840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tângulo: Cantos Arredondados 5">
            <a:hlinkClick r:id="rId10" action="ppaction://hlinksldjump"/>
            <a:extLst>
              <a:ext uri="{FF2B5EF4-FFF2-40B4-BE49-F238E27FC236}">
                <a16:creationId xmlns:a16="http://schemas.microsoft.com/office/drawing/2014/main" id="{E2744A38-5816-A6C9-F263-8D3866B0233A}"/>
              </a:ext>
            </a:extLst>
          </p:cNvPr>
          <p:cNvSpPr/>
          <p:nvPr/>
        </p:nvSpPr>
        <p:spPr>
          <a:xfrm>
            <a:off x="11064239" y="192145"/>
            <a:ext cx="977287" cy="374904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b="1">
                <a:solidFill>
                  <a:schemeClr val="tx1"/>
                </a:solidFill>
              </a:rPr>
              <a:t>Conteúdo da Proposta</a:t>
            </a:r>
          </a:p>
        </p:txBody>
      </p:sp>
    </p:spTree>
    <p:extLst>
      <p:ext uri="{BB962C8B-B14F-4D97-AF65-F5344CB8AC3E}">
        <p14:creationId xmlns:p14="http://schemas.microsoft.com/office/powerpoint/2010/main" val="20082120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CC60F8D-E283-C93B-0B7A-757A2C15E3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831B0598-7217-4AC6-340A-7BA1B2E6A2C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tângulo 38">
            <a:extLst>
              <a:ext uri="{FF2B5EF4-FFF2-40B4-BE49-F238E27FC236}">
                <a16:creationId xmlns:a16="http://schemas.microsoft.com/office/drawing/2014/main" id="{95AE861C-E3B6-5165-F48E-41B393C7E9D2}"/>
              </a:ext>
            </a:extLst>
          </p:cNvPr>
          <p:cNvSpPr/>
          <p:nvPr/>
        </p:nvSpPr>
        <p:spPr>
          <a:xfrm>
            <a:off x="0" y="387435"/>
            <a:ext cx="12124944" cy="9429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3600" b="1">
                <a:solidFill>
                  <a:srgbClr val="FFFFFF"/>
                </a:solidFill>
                <a:latin typeface="Montserrat"/>
              </a:rPr>
              <a:t>Opinião dos Clientes sobre</a:t>
            </a:r>
            <a:br>
              <a:rPr lang="pt-BR" sz="3600" b="1">
                <a:solidFill>
                  <a:srgbClr val="FFFFFF"/>
                </a:solidFill>
                <a:latin typeface="Montserrat"/>
              </a:rPr>
            </a:br>
            <a:r>
              <a:rPr lang="pt-BR" sz="3600" b="1">
                <a:solidFill>
                  <a:srgbClr val="00FFEA"/>
                </a:solidFill>
                <a:latin typeface="Montserrat"/>
              </a:rPr>
              <a:t>nosso Corretor Automático de SPEDs!</a:t>
            </a:r>
            <a:endParaRPr lang="pt-BR" sz="3600" b="1" noProof="0">
              <a:solidFill>
                <a:srgbClr val="00FFEA"/>
              </a:solidFill>
              <a:latin typeface="Montserrat"/>
            </a:endParaRPr>
          </a:p>
        </p:txBody>
      </p:sp>
      <p:sp>
        <p:nvSpPr>
          <p:cNvPr id="5" name="Retângulo: Cantos Arredondados 4">
            <a:hlinkClick r:id="rId3" action="ppaction://hlinksldjump"/>
            <a:extLst>
              <a:ext uri="{FF2B5EF4-FFF2-40B4-BE49-F238E27FC236}">
                <a16:creationId xmlns:a16="http://schemas.microsoft.com/office/drawing/2014/main" id="{B98AE474-69C2-F8A9-A4E1-E0CFC636CCED}"/>
              </a:ext>
            </a:extLst>
          </p:cNvPr>
          <p:cNvSpPr/>
          <p:nvPr/>
        </p:nvSpPr>
        <p:spPr>
          <a:xfrm>
            <a:off x="11064239" y="192145"/>
            <a:ext cx="977287" cy="374904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b="1">
                <a:solidFill>
                  <a:schemeClr val="tx1"/>
                </a:solidFill>
              </a:rPr>
              <a:t>Conteúdo da Proposta</a:t>
            </a:r>
          </a:p>
        </p:txBody>
      </p:sp>
      <p:grpSp>
        <p:nvGrpSpPr>
          <p:cNvPr id="28" name="Agrupar 27">
            <a:extLst>
              <a:ext uri="{FF2B5EF4-FFF2-40B4-BE49-F238E27FC236}">
                <a16:creationId xmlns:a16="http://schemas.microsoft.com/office/drawing/2014/main" id="{842BA065-11D6-A25D-FA04-640D5BF4DF6C}"/>
              </a:ext>
            </a:extLst>
          </p:cNvPr>
          <p:cNvGrpSpPr/>
          <p:nvPr/>
        </p:nvGrpSpPr>
        <p:grpSpPr>
          <a:xfrm>
            <a:off x="850179" y="2571763"/>
            <a:ext cx="1636536" cy="2518197"/>
            <a:chOff x="1005627" y="2809507"/>
            <a:chExt cx="1636536" cy="2518197"/>
          </a:xfrm>
        </p:grpSpPr>
        <p:pic>
          <p:nvPicPr>
            <p:cNvPr id="26" name="Imagem 25">
              <a:hlinkClick r:id="rId4"/>
              <a:extLst>
                <a:ext uri="{FF2B5EF4-FFF2-40B4-BE49-F238E27FC236}">
                  <a16:creationId xmlns:a16="http://schemas.microsoft.com/office/drawing/2014/main" id="{A72966E5-C037-C342-7D28-C79E3B218DD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19354" r="19355" b="13752"/>
            <a:stretch>
              <a:fillRect/>
            </a:stretch>
          </p:blipFill>
          <p:spPr>
            <a:xfrm>
              <a:off x="1223736" y="3362800"/>
              <a:ext cx="1200318" cy="971645"/>
            </a:xfrm>
            <a:prstGeom prst="rect">
              <a:avLst/>
            </a:prstGeom>
          </p:spPr>
        </p:pic>
        <p:sp>
          <p:nvSpPr>
            <p:cNvPr id="10" name="Retângulo: Cantos Arredondados 9">
              <a:extLst>
                <a:ext uri="{FF2B5EF4-FFF2-40B4-BE49-F238E27FC236}">
                  <a16:creationId xmlns:a16="http://schemas.microsoft.com/office/drawing/2014/main" id="{FCDFB636-C582-B8DC-D206-A700613DB62B}"/>
                </a:ext>
              </a:extLst>
            </p:cNvPr>
            <p:cNvSpPr/>
            <p:nvPr/>
          </p:nvSpPr>
          <p:spPr>
            <a:xfrm>
              <a:off x="1005627" y="2809507"/>
              <a:ext cx="1636536" cy="2518197"/>
            </a:xfrm>
            <a:prstGeom prst="roundRect">
              <a:avLst>
                <a:gd name="adj" fmla="val 6051"/>
              </a:avLst>
            </a:prstGeom>
            <a:noFill/>
            <a:ln>
              <a:solidFill>
                <a:srgbClr val="00FFE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82434549-0582-FC95-F6B5-011CFE085562}"/>
                </a:ext>
              </a:extLst>
            </p:cNvPr>
            <p:cNvSpPr txBox="1"/>
            <p:nvPr/>
          </p:nvSpPr>
          <p:spPr>
            <a:xfrm>
              <a:off x="1005627" y="4409112"/>
              <a:ext cx="1636536" cy="6001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1200">
                  <a:solidFill>
                    <a:srgbClr val="00FFEA"/>
                  </a:solidFill>
                </a:rPr>
                <a:t>Veja o vídeo da Opinião dos Clientes</a:t>
              </a:r>
              <a:br>
                <a:rPr lang="pt-BR" sz="1200">
                  <a:solidFill>
                    <a:srgbClr val="00FFEA"/>
                  </a:solidFill>
                </a:rPr>
              </a:br>
              <a:r>
                <a:rPr lang="pt-BR" sz="900">
                  <a:solidFill>
                    <a:srgbClr val="00FFEA"/>
                  </a:solidFill>
                </a:rPr>
                <a:t>(1 min 38 </a:t>
              </a:r>
              <a:r>
                <a:rPr lang="pt-BR" sz="900" err="1">
                  <a:solidFill>
                    <a:srgbClr val="00FFEA"/>
                  </a:solidFill>
                </a:rPr>
                <a:t>seg</a:t>
              </a:r>
              <a:r>
                <a:rPr lang="pt-BR" sz="900">
                  <a:solidFill>
                    <a:srgbClr val="00FFEA"/>
                  </a:solidFill>
                </a:rPr>
                <a:t>)</a:t>
              </a:r>
              <a:endParaRPr lang="pt-BR" sz="1200">
                <a:solidFill>
                  <a:srgbClr val="00FFEA"/>
                </a:solidFill>
              </a:endParaRPr>
            </a:p>
          </p:txBody>
        </p:sp>
        <p:pic>
          <p:nvPicPr>
            <p:cNvPr id="16" name="Gráfico 15" descr="Apresentação com mídia estrutura de tópicos">
              <a:extLst>
                <a:ext uri="{FF2B5EF4-FFF2-40B4-BE49-F238E27FC236}">
                  <a16:creationId xmlns:a16="http://schemas.microsoft.com/office/drawing/2014/main" id="{981AA508-20AF-E124-FEE3-E5B36AB18E2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642816" y="2908404"/>
              <a:ext cx="362158" cy="362158"/>
            </a:xfrm>
            <a:prstGeom prst="rect">
              <a:avLst/>
            </a:prstGeom>
          </p:spPr>
        </p:pic>
        <p:sp>
          <p:nvSpPr>
            <p:cNvPr id="22" name="Retângulo: Cantos Arredondados 21">
              <a:hlinkClick r:id="rId4"/>
              <a:extLst>
                <a:ext uri="{FF2B5EF4-FFF2-40B4-BE49-F238E27FC236}">
                  <a16:creationId xmlns:a16="http://schemas.microsoft.com/office/drawing/2014/main" id="{2818ACDA-2ECE-3955-2432-8C5F4F72C9EA}"/>
                </a:ext>
              </a:extLst>
            </p:cNvPr>
            <p:cNvSpPr/>
            <p:nvPr/>
          </p:nvSpPr>
          <p:spPr>
            <a:xfrm>
              <a:off x="1416987" y="5025793"/>
              <a:ext cx="813816" cy="193213"/>
            </a:xfrm>
            <a:prstGeom prst="roundRect">
              <a:avLst/>
            </a:prstGeom>
            <a:solidFill>
              <a:srgbClr val="00FFE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00" b="1">
                  <a:solidFill>
                    <a:srgbClr val="000000"/>
                  </a:solidFill>
                </a:rPr>
                <a:t>ASSISTIR</a:t>
              </a:r>
            </a:p>
          </p:txBody>
        </p:sp>
      </p:grpSp>
      <p:pic>
        <p:nvPicPr>
          <p:cNvPr id="34" name="Imagem 33">
            <a:extLst>
              <a:ext uri="{FF2B5EF4-FFF2-40B4-BE49-F238E27FC236}">
                <a16:creationId xmlns:a16="http://schemas.microsoft.com/office/drawing/2014/main" id="{63CF5EDB-08DB-038A-2FD7-5E12EFA9C99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83925" y="1858626"/>
            <a:ext cx="3830691" cy="2164734"/>
          </a:xfrm>
          <a:prstGeom prst="rect">
            <a:avLst/>
          </a:prstGeom>
        </p:spPr>
      </p:pic>
      <p:sp>
        <p:nvSpPr>
          <p:cNvPr id="36" name="Retângulo: Cantos Arredondados 35">
            <a:extLst>
              <a:ext uri="{FF2B5EF4-FFF2-40B4-BE49-F238E27FC236}">
                <a16:creationId xmlns:a16="http://schemas.microsoft.com/office/drawing/2014/main" id="{F145958F-D994-37F7-1755-0FC6D3F56E15}"/>
              </a:ext>
            </a:extLst>
          </p:cNvPr>
          <p:cNvSpPr/>
          <p:nvPr/>
        </p:nvSpPr>
        <p:spPr>
          <a:xfrm>
            <a:off x="3858168" y="3260558"/>
            <a:ext cx="2882204" cy="698794"/>
          </a:xfrm>
          <a:prstGeom prst="round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>
                <a:solidFill>
                  <a:schemeClr val="bg1"/>
                </a:solidFill>
              </a:rPr>
              <a:t>“Sério que faz isso tudo! Economiza muito tempo do meu time!” </a:t>
            </a:r>
            <a:br>
              <a:rPr lang="pt-BR" sz="1100" b="1">
                <a:solidFill>
                  <a:schemeClr val="bg1"/>
                </a:solidFill>
              </a:rPr>
            </a:br>
            <a:r>
              <a:rPr lang="pt-BR" sz="1100" b="1">
                <a:solidFill>
                  <a:srgbClr val="00FFEA"/>
                </a:solidFill>
              </a:rPr>
              <a:t>Kelly Carvalho - </a:t>
            </a:r>
            <a:r>
              <a:rPr lang="pt-BR" sz="1100" b="1" err="1">
                <a:solidFill>
                  <a:srgbClr val="00FFEA"/>
                </a:solidFill>
              </a:rPr>
              <a:t>Conplus</a:t>
            </a:r>
            <a:r>
              <a:rPr lang="pt-BR" sz="1100" b="1">
                <a:solidFill>
                  <a:srgbClr val="00FFEA"/>
                </a:solidFill>
              </a:rPr>
              <a:t> Gestão Contábil</a:t>
            </a:r>
          </a:p>
        </p:txBody>
      </p:sp>
      <p:pic>
        <p:nvPicPr>
          <p:cNvPr id="43" name="Imagem 42">
            <a:extLst>
              <a:ext uri="{FF2B5EF4-FFF2-40B4-BE49-F238E27FC236}">
                <a16:creationId xmlns:a16="http://schemas.microsoft.com/office/drawing/2014/main" id="{4E24980D-1E9F-087D-E6BD-2F1903B8F43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99796" y="1858627"/>
            <a:ext cx="3339342" cy="2164734"/>
          </a:xfrm>
          <a:prstGeom prst="rect">
            <a:avLst/>
          </a:prstGeom>
        </p:spPr>
      </p:pic>
      <p:sp>
        <p:nvSpPr>
          <p:cNvPr id="45" name="Retângulo: Cantos Arredondados 44">
            <a:extLst>
              <a:ext uri="{FF2B5EF4-FFF2-40B4-BE49-F238E27FC236}">
                <a16:creationId xmlns:a16="http://schemas.microsoft.com/office/drawing/2014/main" id="{57CF32B9-19CA-3DE6-6348-0182719F03CA}"/>
              </a:ext>
            </a:extLst>
          </p:cNvPr>
          <p:cNvSpPr/>
          <p:nvPr/>
        </p:nvSpPr>
        <p:spPr>
          <a:xfrm>
            <a:off x="7559554" y="3260558"/>
            <a:ext cx="3184646" cy="698794"/>
          </a:xfrm>
          <a:prstGeom prst="round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>
                <a:solidFill>
                  <a:schemeClr val="bg1"/>
                </a:solidFill>
              </a:rPr>
              <a:t>“Sinceramente, nós ganhamos </a:t>
            </a:r>
            <a:br>
              <a:rPr lang="pt-BR" sz="1100" b="1">
                <a:solidFill>
                  <a:schemeClr val="bg1"/>
                </a:solidFill>
              </a:rPr>
            </a:br>
            <a:r>
              <a:rPr lang="pt-BR" sz="1100" b="1">
                <a:solidFill>
                  <a:schemeClr val="bg1"/>
                </a:solidFill>
              </a:rPr>
              <a:t>uns bons dias de trabalho” </a:t>
            </a:r>
            <a:br>
              <a:rPr lang="pt-BR" sz="1100" b="1">
                <a:solidFill>
                  <a:schemeClr val="bg1"/>
                </a:solidFill>
              </a:rPr>
            </a:br>
            <a:r>
              <a:rPr lang="pt-BR" sz="1100" b="1">
                <a:solidFill>
                  <a:srgbClr val="00FFEA"/>
                </a:solidFill>
              </a:rPr>
              <a:t>Sérgio e </a:t>
            </a:r>
            <a:r>
              <a:rPr lang="pt-BR" sz="1100" b="1" err="1">
                <a:solidFill>
                  <a:srgbClr val="00FFEA"/>
                </a:solidFill>
              </a:rPr>
              <a:t>Marlom</a:t>
            </a:r>
            <a:r>
              <a:rPr lang="pt-BR" sz="1100" b="1">
                <a:solidFill>
                  <a:srgbClr val="00FFEA"/>
                </a:solidFill>
              </a:rPr>
              <a:t> - </a:t>
            </a:r>
            <a:r>
              <a:rPr lang="pt-BR" sz="1100" b="1" err="1">
                <a:solidFill>
                  <a:srgbClr val="00FFEA"/>
                </a:solidFill>
              </a:rPr>
              <a:t>Sermac</a:t>
            </a:r>
            <a:r>
              <a:rPr lang="pt-BR" sz="1100" b="1">
                <a:solidFill>
                  <a:srgbClr val="00FFEA"/>
                </a:solidFill>
              </a:rPr>
              <a:t> Contabilidade</a:t>
            </a:r>
          </a:p>
        </p:txBody>
      </p:sp>
      <p:pic>
        <p:nvPicPr>
          <p:cNvPr id="47" name="Imagem 46">
            <a:extLst>
              <a:ext uri="{FF2B5EF4-FFF2-40B4-BE49-F238E27FC236}">
                <a16:creationId xmlns:a16="http://schemas.microsoft.com/office/drawing/2014/main" id="{E0BA6181-DFAA-E3B8-4FF3-9947C02D95C2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b="7292"/>
          <a:stretch>
            <a:fillRect/>
          </a:stretch>
        </p:blipFill>
        <p:spPr>
          <a:xfrm>
            <a:off x="3383925" y="4233860"/>
            <a:ext cx="3830691" cy="2373865"/>
          </a:xfrm>
          <a:prstGeom prst="rect">
            <a:avLst/>
          </a:prstGeom>
        </p:spPr>
      </p:pic>
      <p:sp>
        <p:nvSpPr>
          <p:cNvPr id="48" name="Retângulo: Cantos Arredondados 47">
            <a:extLst>
              <a:ext uri="{FF2B5EF4-FFF2-40B4-BE49-F238E27FC236}">
                <a16:creationId xmlns:a16="http://schemas.microsoft.com/office/drawing/2014/main" id="{47466917-EF2F-B7A6-C4CF-4A71FC1ADFD0}"/>
              </a:ext>
            </a:extLst>
          </p:cNvPr>
          <p:cNvSpPr/>
          <p:nvPr/>
        </p:nvSpPr>
        <p:spPr>
          <a:xfrm>
            <a:off x="3751891" y="5809319"/>
            <a:ext cx="3094758" cy="661246"/>
          </a:xfrm>
          <a:prstGeom prst="round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>
                <a:solidFill>
                  <a:schemeClr val="bg1"/>
                </a:solidFill>
              </a:rPr>
              <a:t>“É Legal, pois uma empresa que eu demorava meio experiente... Faço em 5 min” </a:t>
            </a:r>
            <a:br>
              <a:rPr lang="pt-BR" sz="1100" b="1">
                <a:solidFill>
                  <a:srgbClr val="00FFEA"/>
                </a:solidFill>
              </a:rPr>
            </a:br>
            <a:r>
              <a:rPr lang="pt-BR" sz="1100" b="1">
                <a:solidFill>
                  <a:srgbClr val="00FFEA"/>
                </a:solidFill>
              </a:rPr>
              <a:t>Juliana - Mark-up Consultoria</a:t>
            </a:r>
          </a:p>
        </p:txBody>
      </p:sp>
      <p:pic>
        <p:nvPicPr>
          <p:cNvPr id="51" name="Imagem 50">
            <a:extLst>
              <a:ext uri="{FF2B5EF4-FFF2-40B4-BE49-F238E27FC236}">
                <a16:creationId xmlns:a16="http://schemas.microsoft.com/office/drawing/2014/main" id="{E7D3A48F-A757-A103-6136-A15808C33A0A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r="8856"/>
          <a:stretch>
            <a:fillRect/>
          </a:stretch>
        </p:blipFill>
        <p:spPr>
          <a:xfrm>
            <a:off x="7499796" y="4233860"/>
            <a:ext cx="3339342" cy="2373864"/>
          </a:xfrm>
          <a:prstGeom prst="rect">
            <a:avLst/>
          </a:prstGeom>
        </p:spPr>
      </p:pic>
      <p:sp>
        <p:nvSpPr>
          <p:cNvPr id="56" name="Retângulo: Cantos Arredondados 55">
            <a:extLst>
              <a:ext uri="{FF2B5EF4-FFF2-40B4-BE49-F238E27FC236}">
                <a16:creationId xmlns:a16="http://schemas.microsoft.com/office/drawing/2014/main" id="{51BC0490-59BF-4703-C6E9-CB1FC9237DE8}"/>
              </a:ext>
            </a:extLst>
          </p:cNvPr>
          <p:cNvSpPr/>
          <p:nvPr/>
        </p:nvSpPr>
        <p:spPr>
          <a:xfrm>
            <a:off x="7823791" y="5809319"/>
            <a:ext cx="2691351" cy="661246"/>
          </a:xfrm>
          <a:prstGeom prst="round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>
                <a:solidFill>
                  <a:schemeClr val="bg1"/>
                </a:solidFill>
              </a:rPr>
              <a:t>“Sensacional! Provavelmente ganho uns 5 dias úteis ” </a:t>
            </a:r>
            <a:br>
              <a:rPr lang="pt-BR" sz="1100" b="1">
                <a:solidFill>
                  <a:srgbClr val="00FFEA"/>
                </a:solidFill>
              </a:rPr>
            </a:br>
            <a:r>
              <a:rPr lang="pt-BR" sz="1100" b="1">
                <a:solidFill>
                  <a:srgbClr val="00FFEA"/>
                </a:solidFill>
              </a:rPr>
              <a:t>Patrick Pelúcio - SPM </a:t>
            </a:r>
            <a:r>
              <a:rPr lang="pt-BR" sz="1100" b="1" err="1">
                <a:solidFill>
                  <a:srgbClr val="00FFEA"/>
                </a:solidFill>
              </a:rPr>
              <a:t>Comsultoria</a:t>
            </a:r>
            <a:endParaRPr lang="pt-BR" sz="1100" b="1">
              <a:solidFill>
                <a:srgbClr val="00FFEA"/>
              </a:solidFill>
            </a:endParaRPr>
          </a:p>
        </p:txBody>
      </p:sp>
      <p:pic>
        <p:nvPicPr>
          <p:cNvPr id="58" name="Picture 2" descr="e-Auditoria - e-Auditoria added a new photo.">
            <a:extLst>
              <a:ext uri="{FF2B5EF4-FFF2-40B4-BE49-F238E27FC236}">
                <a16:creationId xmlns:a16="http://schemas.microsoft.com/office/drawing/2014/main" id="{A380E360-3F3B-71F6-0EA2-623094EF05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929" y="192145"/>
            <a:ext cx="942974" cy="942974"/>
          </a:xfrm>
          <a:prstGeom prst="roundRect">
            <a:avLst>
              <a:gd name="adj" fmla="val 9840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29440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910295FB-1824-FF32-189B-423B9ADD542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502490B2-EA3E-B4CE-2D8D-F95E4E88C928}"/>
              </a:ext>
            </a:extLst>
          </p:cNvPr>
          <p:cNvSpPr txBox="1"/>
          <p:nvPr/>
        </p:nvSpPr>
        <p:spPr>
          <a:xfrm>
            <a:off x="349780" y="1960525"/>
            <a:ext cx="3698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rgbClr val="00FFEA"/>
                </a:solidFill>
              </a:rPr>
              <a:t>Plano {{plano}}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F682737A-B16E-408D-A196-DDAC8906E0E9}"/>
              </a:ext>
            </a:extLst>
          </p:cNvPr>
          <p:cNvSpPr/>
          <p:nvPr/>
        </p:nvSpPr>
        <p:spPr>
          <a:xfrm>
            <a:off x="1392127" y="192145"/>
            <a:ext cx="9858221" cy="742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800" b="1" noProof="0" dirty="0">
                <a:solidFill>
                  <a:schemeClr val="bg1"/>
                </a:solidFill>
                <a:latin typeface="Montserrat"/>
              </a:rPr>
              <a:t>Proposta para sua Empresa</a:t>
            </a:r>
          </a:p>
        </p:txBody>
      </p:sp>
      <p:pic>
        <p:nvPicPr>
          <p:cNvPr id="11" name="Imagem 10" descr="Diagrama&#10;&#10;O conteúdo gerado por IA pode estar incorreto.">
            <a:extLst>
              <a:ext uri="{FF2B5EF4-FFF2-40B4-BE49-F238E27FC236}">
                <a16:creationId xmlns:a16="http://schemas.microsoft.com/office/drawing/2014/main" id="{8DACDC8E-1CC8-C64F-9A8C-DFC0D62D7A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7775" y="1914798"/>
            <a:ext cx="6765396" cy="2401949"/>
          </a:xfrm>
          <a:prstGeom prst="rect">
            <a:avLst/>
          </a:prstGeom>
        </p:spPr>
      </p:pic>
      <p:grpSp>
        <p:nvGrpSpPr>
          <p:cNvPr id="34" name="Agrupar 33">
            <a:extLst>
              <a:ext uri="{FF2B5EF4-FFF2-40B4-BE49-F238E27FC236}">
                <a16:creationId xmlns:a16="http://schemas.microsoft.com/office/drawing/2014/main" id="{30A88D5A-0069-114B-2474-025B62A13C68}"/>
              </a:ext>
            </a:extLst>
          </p:cNvPr>
          <p:cNvGrpSpPr/>
          <p:nvPr/>
        </p:nvGrpSpPr>
        <p:grpSpPr>
          <a:xfrm>
            <a:off x="5630598" y="4486275"/>
            <a:ext cx="5619750" cy="2228850"/>
            <a:chOff x="5886450" y="4486275"/>
            <a:chExt cx="5619750" cy="2228850"/>
          </a:xfrm>
        </p:grpSpPr>
        <p:sp>
          <p:nvSpPr>
            <p:cNvPr id="15" name="Retângulo: Cantos Arredondados 14">
              <a:extLst>
                <a:ext uri="{FF2B5EF4-FFF2-40B4-BE49-F238E27FC236}">
                  <a16:creationId xmlns:a16="http://schemas.microsoft.com/office/drawing/2014/main" id="{FCBFDEA7-7258-C624-B03A-EFBFB33B98A7}"/>
                </a:ext>
              </a:extLst>
            </p:cNvPr>
            <p:cNvSpPr/>
            <p:nvPr/>
          </p:nvSpPr>
          <p:spPr>
            <a:xfrm>
              <a:off x="5886450" y="4486275"/>
              <a:ext cx="5619750" cy="2228850"/>
            </a:xfrm>
            <a:prstGeom prst="roundRect">
              <a:avLst>
                <a:gd name="adj" fmla="val 683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3" name="Imagem 12">
              <a:extLst>
                <a:ext uri="{FF2B5EF4-FFF2-40B4-BE49-F238E27FC236}">
                  <a16:creationId xmlns:a16="http://schemas.microsoft.com/office/drawing/2014/main" id="{FB50EFC2-1DD1-729E-7308-39A7F7DEC64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658225" y="4583843"/>
              <a:ext cx="2725097" cy="2033715"/>
            </a:xfrm>
            <a:prstGeom prst="rect">
              <a:avLst/>
            </a:prstGeom>
          </p:spPr>
        </p:pic>
        <p:sp>
          <p:nvSpPr>
            <p:cNvPr id="24" name="CaixaDeTexto 23">
              <a:extLst>
                <a:ext uri="{FF2B5EF4-FFF2-40B4-BE49-F238E27FC236}">
                  <a16:creationId xmlns:a16="http://schemas.microsoft.com/office/drawing/2014/main" id="{4FA90F0B-6862-1AD9-87A5-E1794AB23B86}"/>
                </a:ext>
              </a:extLst>
            </p:cNvPr>
            <p:cNvSpPr txBox="1"/>
            <p:nvPr/>
          </p:nvSpPr>
          <p:spPr>
            <a:xfrm>
              <a:off x="6096000" y="4745299"/>
              <a:ext cx="2114550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b="1">
                  <a:solidFill>
                    <a:srgbClr val="00FFEA"/>
                  </a:solidFill>
                </a:rPr>
                <a:t>Suporte Especializado</a:t>
              </a:r>
              <a:br>
                <a:rPr lang="pt-BR" sz="1200" b="1">
                  <a:solidFill>
                    <a:srgbClr val="00FFEA"/>
                  </a:solidFill>
                </a:rPr>
              </a:br>
              <a:endParaRPr lang="pt-BR" sz="1200" b="1">
                <a:solidFill>
                  <a:srgbClr val="00FFEA"/>
                </a:solidFill>
              </a:endParaRPr>
            </a:p>
            <a:p>
              <a:r>
                <a:rPr lang="pt-BR" sz="1200">
                  <a:solidFill>
                    <a:schemeClr val="bg1"/>
                  </a:solidFill>
                </a:rPr>
                <a:t>Profissionais especializados e contadores para te auxiliarem do início ao fim.</a:t>
              </a:r>
              <a:br>
                <a:rPr lang="pt-BR" sz="1200">
                  <a:solidFill>
                    <a:schemeClr val="bg1"/>
                  </a:solidFill>
                </a:rPr>
              </a:br>
              <a:endParaRPr lang="pt-BR" sz="1200">
                <a:solidFill>
                  <a:schemeClr val="bg1"/>
                </a:solidFill>
              </a:endParaRPr>
            </a:p>
            <a:p>
              <a:r>
                <a:rPr lang="pt-BR" sz="1200">
                  <a:solidFill>
                    <a:schemeClr val="bg1"/>
                  </a:solidFill>
                </a:rPr>
                <a:t>Tire dúvidas de sistema, contábeis e tributárias!</a:t>
              </a:r>
            </a:p>
          </p:txBody>
        </p:sp>
      </p:grpSp>
      <p:sp>
        <p:nvSpPr>
          <p:cNvPr id="33" name="Retângulo 32">
            <a:extLst>
              <a:ext uri="{FF2B5EF4-FFF2-40B4-BE49-F238E27FC236}">
                <a16:creationId xmlns:a16="http://schemas.microsoft.com/office/drawing/2014/main" id="{AA81437C-781E-7777-3BCD-A39C88EFE2B6}"/>
              </a:ext>
            </a:extLst>
          </p:cNvPr>
          <p:cNvSpPr/>
          <p:nvPr/>
        </p:nvSpPr>
        <p:spPr>
          <a:xfrm>
            <a:off x="5057774" y="1276785"/>
            <a:ext cx="6765395" cy="532843"/>
          </a:xfrm>
          <a:prstGeom prst="rect">
            <a:avLst/>
          </a:prstGeom>
          <a:solidFill>
            <a:srgbClr val="57F2A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b="1">
                <a:solidFill>
                  <a:srgbClr val="121211"/>
                </a:solidFill>
              </a:rPr>
              <a:t>Cronograma de Implantação</a:t>
            </a:r>
          </a:p>
        </p:txBody>
      </p:sp>
      <p:sp>
        <p:nvSpPr>
          <p:cNvPr id="40" name="Retângulo 39">
            <a:extLst>
              <a:ext uri="{FF2B5EF4-FFF2-40B4-BE49-F238E27FC236}">
                <a16:creationId xmlns:a16="http://schemas.microsoft.com/office/drawing/2014/main" id="{7807C22B-BEB2-050A-E60C-83C8E8ED04CC}"/>
              </a:ext>
            </a:extLst>
          </p:cNvPr>
          <p:cNvSpPr/>
          <p:nvPr/>
        </p:nvSpPr>
        <p:spPr>
          <a:xfrm>
            <a:off x="368832" y="1276785"/>
            <a:ext cx="3698344" cy="532843"/>
          </a:xfrm>
          <a:prstGeom prst="rect">
            <a:avLst/>
          </a:prstGeom>
          <a:solidFill>
            <a:srgbClr val="57F2A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b="1">
                <a:solidFill>
                  <a:srgbClr val="121211"/>
                </a:solidFill>
              </a:rPr>
              <a:t>Investimento (Novo Cliente)</a:t>
            </a:r>
            <a:endParaRPr lang="pt-BR" sz="1600" b="1" u="sng">
              <a:solidFill>
                <a:srgbClr val="121211"/>
              </a:solidFill>
            </a:endParaRPr>
          </a:p>
        </p:txBody>
      </p: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0147630F-B8A1-F6F1-313D-ABDB2BA39AD5}"/>
              </a:ext>
            </a:extLst>
          </p:cNvPr>
          <p:cNvSpPr txBox="1"/>
          <p:nvPr/>
        </p:nvSpPr>
        <p:spPr>
          <a:xfrm>
            <a:off x="349780" y="4793443"/>
            <a:ext cx="2547932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b="1" dirty="0">
                <a:solidFill>
                  <a:srgbClr val="00FFEA"/>
                </a:solidFill>
              </a:rPr>
              <a:t>Recorrência Mensal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pt-BR" sz="1200" dirty="0">
                <a:solidFill>
                  <a:schemeClr val="bg1"/>
                </a:solidFill>
              </a:rPr>
              <a:t>De: {{</a:t>
            </a:r>
            <a:r>
              <a:rPr lang="pt-BR" sz="1200" err="1">
                <a:solidFill>
                  <a:schemeClr val="bg1"/>
                </a:solidFill>
              </a:rPr>
              <a:t>valorsemdesc</a:t>
            </a:r>
            <a:r>
              <a:rPr lang="pt-BR" sz="1200" dirty="0">
                <a:solidFill>
                  <a:schemeClr val="bg1"/>
                </a:solidFill>
              </a:rPr>
              <a:t>}}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pt-BR" sz="1200" dirty="0">
                <a:solidFill>
                  <a:schemeClr val="bg1"/>
                </a:solidFill>
              </a:rPr>
              <a:t>Por: {{</a:t>
            </a:r>
            <a:r>
              <a:rPr lang="pt-BR" sz="1200" err="1">
                <a:solidFill>
                  <a:schemeClr val="bg1"/>
                </a:solidFill>
              </a:rPr>
              <a:t>valorcomdesc</a:t>
            </a:r>
            <a:r>
              <a:rPr lang="pt-BR" sz="1200" dirty="0">
                <a:solidFill>
                  <a:schemeClr val="bg1"/>
                </a:solidFill>
              </a:rPr>
              <a:t>}}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pt-BR" sz="1200">
                <a:solidFill>
                  <a:schemeClr val="bg1"/>
                </a:solidFill>
              </a:rPr>
              <a:t>Fidelidade: {{fidelidade}}</a:t>
            </a:r>
          </a:p>
        </p:txBody>
      </p: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5E2E2FB0-3907-3E52-BCE6-C1D5201D4F43}"/>
              </a:ext>
            </a:extLst>
          </p:cNvPr>
          <p:cNvSpPr txBox="1"/>
          <p:nvPr/>
        </p:nvSpPr>
        <p:spPr>
          <a:xfrm>
            <a:off x="349780" y="5857595"/>
            <a:ext cx="254793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rgbClr val="00FFEA"/>
                </a:solidFill>
              </a:rPr>
              <a:t>Implantação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pt-BR" sz="1200" dirty="0">
                <a:solidFill>
                  <a:schemeClr val="bg1"/>
                </a:solidFill>
              </a:rPr>
              <a:t>{{</a:t>
            </a:r>
            <a:r>
              <a:rPr lang="pt-BR" sz="1200" dirty="0" err="1">
                <a:solidFill>
                  <a:schemeClr val="bg1"/>
                </a:solidFill>
              </a:rPr>
              <a:t>valorimplant</a:t>
            </a:r>
            <a:r>
              <a:rPr lang="pt-BR" sz="1200" dirty="0">
                <a:solidFill>
                  <a:schemeClr val="bg1"/>
                </a:solidFill>
              </a:rPr>
              <a:t>}}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pt-BR" sz="1200" dirty="0">
                <a:solidFill>
                  <a:schemeClr val="bg1"/>
                </a:solidFill>
              </a:rPr>
              <a:t>{{</a:t>
            </a:r>
            <a:r>
              <a:rPr lang="pt-BR" sz="1200" dirty="0" err="1">
                <a:solidFill>
                  <a:schemeClr val="bg1"/>
                </a:solidFill>
              </a:rPr>
              <a:t>parcimp</a:t>
            </a:r>
            <a:r>
              <a:rPr lang="pt-BR" sz="1200" dirty="0">
                <a:solidFill>
                  <a:schemeClr val="bg1"/>
                </a:solidFill>
              </a:rPr>
              <a:t>}}</a:t>
            </a:r>
          </a:p>
        </p:txBody>
      </p: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DA6371DC-842F-A557-4511-731A422B75CF}"/>
              </a:ext>
            </a:extLst>
          </p:cNvPr>
          <p:cNvSpPr txBox="1"/>
          <p:nvPr/>
        </p:nvSpPr>
        <p:spPr>
          <a:xfrm>
            <a:off x="2035279" y="5860972"/>
            <a:ext cx="254793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>
                <a:solidFill>
                  <a:srgbClr val="00FFEA"/>
                </a:solidFill>
              </a:rPr>
              <a:t>Validade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pt-BR" sz="1200">
                <a:solidFill>
                  <a:schemeClr val="bg1"/>
                </a:solidFill>
              </a:rPr>
              <a:t>Proposta válida por 5 dias úteis</a:t>
            </a:r>
          </a:p>
        </p:txBody>
      </p:sp>
      <p:sp>
        <p:nvSpPr>
          <p:cNvPr id="46" name="Espaço Reservado para Data 45">
            <a:extLst>
              <a:ext uri="{FF2B5EF4-FFF2-40B4-BE49-F238E27FC236}">
                <a16:creationId xmlns:a16="http://schemas.microsoft.com/office/drawing/2014/main" id="{B9FEB50F-6C61-8246-8DB4-1A48C57E883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035279" y="6370061"/>
            <a:ext cx="2192734" cy="365125"/>
          </a:xfrm>
        </p:spPr>
        <p:txBody>
          <a:bodyPr/>
          <a:lstStyle/>
          <a:p>
            <a:r>
              <a:rPr lang="pt-BR" dirty="0"/>
              <a:t>Data do Envio: </a:t>
            </a:r>
            <a:r>
              <a:rPr lang="pt-BR" b="1" dirty="0"/>
              <a:t>{{hoje}}</a:t>
            </a:r>
          </a:p>
        </p:txBody>
      </p:sp>
      <p:pic>
        <p:nvPicPr>
          <p:cNvPr id="47" name="Picture 2" descr="e-Auditoria - e-Auditoria added a new photo.">
            <a:extLst>
              <a:ext uri="{FF2B5EF4-FFF2-40B4-BE49-F238E27FC236}">
                <a16:creationId xmlns:a16="http://schemas.microsoft.com/office/drawing/2014/main" id="{B8B16073-F686-6918-CB28-A66AED9BB2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929" y="192145"/>
            <a:ext cx="942974" cy="942974"/>
          </a:xfrm>
          <a:prstGeom prst="roundRect">
            <a:avLst>
              <a:gd name="adj" fmla="val 9840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tângulo: Cantos Arredondados 2">
            <a:hlinkClick r:id="rId6" action="ppaction://hlinksldjump"/>
            <a:extLst>
              <a:ext uri="{FF2B5EF4-FFF2-40B4-BE49-F238E27FC236}">
                <a16:creationId xmlns:a16="http://schemas.microsoft.com/office/drawing/2014/main" id="{2216654F-D269-C894-AA79-7C1A7ADAABE4}"/>
              </a:ext>
            </a:extLst>
          </p:cNvPr>
          <p:cNvSpPr/>
          <p:nvPr/>
        </p:nvSpPr>
        <p:spPr>
          <a:xfrm>
            <a:off x="11064239" y="192145"/>
            <a:ext cx="977287" cy="374904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b="1">
                <a:solidFill>
                  <a:schemeClr val="tx1"/>
                </a:solidFill>
              </a:rPr>
              <a:t>Conteúdo da Proposta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8971189C-F8BB-1EB5-8061-D12ED2AB3E52}"/>
              </a:ext>
            </a:extLst>
          </p:cNvPr>
          <p:cNvSpPr txBox="1"/>
          <p:nvPr/>
        </p:nvSpPr>
        <p:spPr>
          <a:xfrm>
            <a:off x="554934" y="2317749"/>
            <a:ext cx="369834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Courier New" panose="02070309020205020404" pitchFamily="49" charset="0"/>
              <a:buChar char="o"/>
            </a:pPr>
            <a:r>
              <a:rPr lang="pt-BR" sz="900" dirty="0">
                <a:solidFill>
                  <a:schemeClr val="bg1"/>
                </a:solidFill>
              </a:rPr>
              <a:t>{{</a:t>
            </a:r>
            <a:r>
              <a:rPr lang="pt-BR" sz="900" dirty="0" err="1">
                <a:solidFill>
                  <a:schemeClr val="bg1"/>
                </a:solidFill>
              </a:rPr>
              <a:t>descplan</a:t>
            </a:r>
            <a:r>
              <a:rPr lang="pt-BR" sz="900" dirty="0">
                <a:solidFill>
                  <a:schemeClr val="bg1"/>
                </a:solidFill>
              </a:rPr>
              <a:t>}}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9CE06506-BA8A-295B-3C43-4BE61290AF09}"/>
              </a:ext>
            </a:extLst>
          </p:cNvPr>
          <p:cNvSpPr txBox="1"/>
          <p:nvPr/>
        </p:nvSpPr>
        <p:spPr>
          <a:xfrm>
            <a:off x="368068" y="3466094"/>
            <a:ext cx="36983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solidFill>
                  <a:schemeClr val="bg1"/>
                </a:solidFill>
              </a:rPr>
              <a:t>Dimensionamento:</a:t>
            </a:r>
            <a:endParaRPr lang="pt-BR" sz="900" dirty="0">
              <a:solidFill>
                <a:schemeClr val="bg1"/>
              </a:solidFill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7F38E350-858A-C29A-353E-92DF62D39490}"/>
              </a:ext>
            </a:extLst>
          </p:cNvPr>
          <p:cNvSpPr txBox="1"/>
          <p:nvPr/>
        </p:nvSpPr>
        <p:spPr>
          <a:xfrm>
            <a:off x="547957" y="3672370"/>
            <a:ext cx="369834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Courier New" panose="02070309020205020404" pitchFamily="49" charset="0"/>
              <a:buChar char="o"/>
            </a:pPr>
            <a:r>
              <a:rPr lang="pt-BR" sz="900" dirty="0">
                <a:solidFill>
                  <a:schemeClr val="bg1"/>
                </a:solidFill>
              </a:rPr>
              <a:t>{{dimensionamento}}</a:t>
            </a:r>
          </a:p>
        </p:txBody>
      </p:sp>
    </p:spTree>
    <p:extLst>
      <p:ext uri="{BB962C8B-B14F-4D97-AF65-F5344CB8AC3E}">
        <p14:creationId xmlns:p14="http://schemas.microsoft.com/office/powerpoint/2010/main" val="20402126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466;p54">
            <a:extLst>
              <a:ext uri="{FF2B5EF4-FFF2-40B4-BE49-F238E27FC236}">
                <a16:creationId xmlns:a16="http://schemas.microsoft.com/office/drawing/2014/main" id="{250E12EF-2364-AF24-148D-994A7BE7F00F}"/>
              </a:ext>
            </a:extLst>
          </p:cNvPr>
          <p:cNvSpPr txBox="1"/>
          <p:nvPr/>
        </p:nvSpPr>
        <p:spPr>
          <a:xfrm>
            <a:off x="896216" y="3866921"/>
            <a:ext cx="3704216" cy="11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91426" rIns="91426" bIns="91426" anchor="t" anchorCtr="0">
            <a:noAutofit/>
          </a:bodyPr>
          <a:lstStyle/>
          <a:p>
            <a:endParaRPr lang="pt-BR" sz="1400" noProof="0">
              <a:solidFill>
                <a:schemeClr val="bg1"/>
              </a:solidFill>
              <a:latin typeface="Montserrat Bold"/>
              <a:ea typeface="Nunito Sans Light"/>
              <a:cs typeface="Nunito Sans Light"/>
              <a:sym typeface="Nunito Sans Light"/>
            </a:endParaRPr>
          </a:p>
          <a:p>
            <a:pPr>
              <a:lnSpc>
                <a:spcPct val="80000"/>
              </a:lnSpc>
            </a:pPr>
            <a:endParaRPr lang="pt-BR" sz="1100" noProof="0">
              <a:latin typeface="Nunito Sans Light"/>
              <a:ea typeface="Nunito Sans Light"/>
              <a:cs typeface="Nunito Sans Light"/>
              <a:sym typeface="Nunito Sans Light"/>
            </a:endParaRPr>
          </a:p>
        </p:txBody>
      </p:sp>
      <p:sp>
        <p:nvSpPr>
          <p:cNvPr id="3" name="Google Shape;467;p54">
            <a:extLst>
              <a:ext uri="{FF2B5EF4-FFF2-40B4-BE49-F238E27FC236}">
                <a16:creationId xmlns:a16="http://schemas.microsoft.com/office/drawing/2014/main" id="{F90DDDB1-3044-8EEE-CB2C-E0C2EE820E34}"/>
              </a:ext>
            </a:extLst>
          </p:cNvPr>
          <p:cNvSpPr txBox="1"/>
          <p:nvPr/>
        </p:nvSpPr>
        <p:spPr>
          <a:xfrm>
            <a:off x="896216" y="2165368"/>
            <a:ext cx="4418735" cy="2154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91426" rIns="91426" bIns="91426" anchor="t" anchorCtr="0">
            <a:spAutoFit/>
          </a:bodyPr>
          <a:lstStyle/>
          <a:p>
            <a:pPr>
              <a:lnSpc>
                <a:spcPct val="80000"/>
              </a:lnSpc>
            </a:pPr>
            <a:r>
              <a:rPr lang="pt-BR" sz="3200" b="1" noProof="0">
                <a:solidFill>
                  <a:srgbClr val="66FFFF"/>
                </a:solidFill>
                <a:latin typeface="Montserrat Bold"/>
                <a:ea typeface="Nunito Sans Light"/>
                <a:cs typeface="Nunito Sans Light"/>
                <a:sym typeface="Nunito Sans Light"/>
              </a:rPr>
              <a:t>Dê o próximo salto de produtividade!</a:t>
            </a:r>
            <a:br>
              <a:rPr lang="pt-BR" sz="3200" b="1" noProof="0">
                <a:solidFill>
                  <a:srgbClr val="66FFFF"/>
                </a:solidFill>
                <a:latin typeface="Montserrat Bold"/>
                <a:ea typeface="Nunito Sans Light"/>
                <a:cs typeface="Nunito Sans Light"/>
                <a:sym typeface="Nunito Sans Light"/>
              </a:rPr>
            </a:br>
            <a:br>
              <a:rPr lang="pt-BR" sz="3200" b="1" noProof="0">
                <a:solidFill>
                  <a:srgbClr val="66FFFF"/>
                </a:solidFill>
                <a:latin typeface="Montserrat Bold"/>
                <a:ea typeface="Nunito Sans Light"/>
                <a:cs typeface="Nunito Sans Light"/>
                <a:sym typeface="Nunito Sans Light"/>
              </a:rPr>
            </a:br>
            <a:r>
              <a:rPr lang="pt-BR" sz="3200" b="1" noProof="0">
                <a:solidFill>
                  <a:schemeClr val="bg1"/>
                </a:solidFill>
                <a:latin typeface="Montserrat Bold"/>
                <a:ea typeface="Nunito Sans Light"/>
                <a:cs typeface="Nunito Sans Light"/>
                <a:sym typeface="Nunito Sans Light"/>
              </a:rPr>
              <a:t>SPEDs serão seu novo diferencial!</a:t>
            </a:r>
            <a:endParaRPr lang="pt-BR" sz="3200" b="1" noProof="0">
              <a:solidFill>
                <a:schemeClr val="bg1"/>
              </a:solidFill>
              <a:latin typeface="Montserrat Bold"/>
            </a:endParaRPr>
          </a:p>
        </p:txBody>
      </p:sp>
      <p:sp>
        <p:nvSpPr>
          <p:cNvPr id="6" name="Google Shape;470;p54">
            <a:extLst>
              <a:ext uri="{FF2B5EF4-FFF2-40B4-BE49-F238E27FC236}">
                <a16:creationId xmlns:a16="http://schemas.microsoft.com/office/drawing/2014/main" id="{77171BBF-92AB-E953-7CD6-ADB134BA8571}"/>
              </a:ext>
            </a:extLst>
          </p:cNvPr>
          <p:cNvSpPr txBox="1"/>
          <p:nvPr/>
        </p:nvSpPr>
        <p:spPr>
          <a:xfrm>
            <a:off x="1243019" y="4983089"/>
            <a:ext cx="2907324" cy="381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91426" rIns="91426" bIns="91426" anchor="t" anchorCtr="0">
            <a:spAutoFit/>
          </a:bodyPr>
          <a:lstStyle/>
          <a:p>
            <a:pPr>
              <a:lnSpc>
                <a:spcPct val="80000"/>
              </a:lnSpc>
            </a:pPr>
            <a:r>
              <a:rPr lang="pt-BR" sz="1600" noProof="0">
                <a:solidFill>
                  <a:schemeClr val="bg1"/>
                </a:solidFill>
                <a:latin typeface="Montserrat Bold"/>
                <a:ea typeface="Nunito Sans Light"/>
                <a:cs typeface="Nunito Sans Light"/>
                <a:sym typeface="Nunito Sans Light"/>
              </a:rPr>
              <a:t>+55 32 3212-4324</a:t>
            </a:r>
            <a:endParaRPr lang="pt-BR" sz="1600" noProof="0">
              <a:solidFill>
                <a:schemeClr val="bg1"/>
              </a:solidFill>
              <a:latin typeface="Montserrat Bold"/>
            </a:endParaRPr>
          </a:p>
        </p:txBody>
      </p:sp>
      <p:pic>
        <p:nvPicPr>
          <p:cNvPr id="9" name="Gráfico 8" descr="E-mail com preenchimento sólido">
            <a:extLst>
              <a:ext uri="{FF2B5EF4-FFF2-40B4-BE49-F238E27FC236}">
                <a16:creationId xmlns:a16="http://schemas.microsoft.com/office/drawing/2014/main" id="{E9BB4B8D-D4F8-B89C-FEE1-FC334886E1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82186" y="5376991"/>
            <a:ext cx="329404" cy="329404"/>
          </a:xfrm>
          <a:prstGeom prst="rect">
            <a:avLst/>
          </a:prstGeom>
        </p:spPr>
      </p:pic>
      <p:pic>
        <p:nvPicPr>
          <p:cNvPr id="10" name="Imagem 9" descr="Ícone&#10;&#10;Descrição gerada automaticamente">
            <a:extLst>
              <a:ext uri="{FF2B5EF4-FFF2-40B4-BE49-F238E27FC236}">
                <a16:creationId xmlns:a16="http://schemas.microsoft.com/office/drawing/2014/main" id="{D7AA2911-E106-F15C-68AA-C737D1F1F4D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809" y="4946181"/>
            <a:ext cx="329404" cy="329404"/>
          </a:xfrm>
          <a:prstGeom prst="rect">
            <a:avLst/>
          </a:prstGeom>
        </p:spPr>
      </p:pic>
      <p:sp>
        <p:nvSpPr>
          <p:cNvPr id="4" name="Google Shape;470;p54">
            <a:extLst>
              <a:ext uri="{FF2B5EF4-FFF2-40B4-BE49-F238E27FC236}">
                <a16:creationId xmlns:a16="http://schemas.microsoft.com/office/drawing/2014/main" id="{288A07BA-E71C-02FB-8568-66E1A6200DAC}"/>
              </a:ext>
            </a:extLst>
          </p:cNvPr>
          <p:cNvSpPr txBox="1"/>
          <p:nvPr/>
        </p:nvSpPr>
        <p:spPr>
          <a:xfrm>
            <a:off x="1294662" y="5389331"/>
            <a:ext cx="3405354" cy="381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91426" rIns="91426" bIns="91426" anchor="t" anchorCtr="0">
            <a:spAutoFit/>
          </a:bodyPr>
          <a:lstStyle/>
          <a:p>
            <a:pPr>
              <a:lnSpc>
                <a:spcPct val="80000"/>
              </a:lnSpc>
            </a:pPr>
            <a:r>
              <a:rPr lang="pt-BR" sz="1600" noProof="0">
                <a:solidFill>
                  <a:schemeClr val="bg1"/>
                </a:solidFill>
                <a:latin typeface="Montserrat Bold"/>
                <a:ea typeface="Nunito Sans Light"/>
                <a:cs typeface="Nunito Sans Light"/>
                <a:sym typeface="Nunito Sans Light"/>
              </a:rPr>
              <a:t>contato@e-auditoria.com.br</a:t>
            </a:r>
            <a:endParaRPr lang="pt-BR" sz="1600" noProof="0">
              <a:solidFill>
                <a:schemeClr val="bg1"/>
              </a:solidFill>
              <a:latin typeface="Montserrat Bold"/>
            </a:endParaRPr>
          </a:p>
        </p:txBody>
      </p:sp>
      <p:pic>
        <p:nvPicPr>
          <p:cNvPr id="5" name="Imagem 4" descr="Forma, Retângulo&#10;&#10;O conteúdo gerado por IA pode estar incorreto.">
            <a:extLst>
              <a:ext uri="{FF2B5EF4-FFF2-40B4-BE49-F238E27FC236}">
                <a16:creationId xmlns:a16="http://schemas.microsoft.com/office/drawing/2014/main" id="{0769F114-C494-FD78-0785-5A573AC30DFB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733" t="1532" b="4150"/>
          <a:stretch>
            <a:fillRect/>
          </a:stretch>
        </p:blipFill>
        <p:spPr>
          <a:xfrm>
            <a:off x="5953124" y="0"/>
            <a:ext cx="6238875" cy="6858000"/>
          </a:xfrm>
          <a:prstGeom prst="rect">
            <a:avLst/>
          </a:prstGeom>
        </p:spPr>
      </p:pic>
      <p:pic>
        <p:nvPicPr>
          <p:cNvPr id="7" name="Imagem 6" descr="Interface gráfica do usuário, Texto, Aplicativo&#10;&#10;O conteúdo gerado por IA pode estar incorreto.">
            <a:extLst>
              <a:ext uri="{FF2B5EF4-FFF2-40B4-BE49-F238E27FC236}">
                <a16:creationId xmlns:a16="http://schemas.microsoft.com/office/drawing/2014/main" id="{6BA9C0DE-FA9C-2774-BB9A-74ED3D6FEFB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1195" y="1714500"/>
            <a:ext cx="5382733" cy="3429000"/>
          </a:xfrm>
          <a:prstGeom prst="rect">
            <a:avLst/>
          </a:prstGeom>
        </p:spPr>
      </p:pic>
      <p:sp>
        <p:nvSpPr>
          <p:cNvPr id="8" name="Retângulo: Cantos Arredondados 7">
            <a:hlinkClick r:id="rId9" action="ppaction://hlinksldjump"/>
            <a:extLst>
              <a:ext uri="{FF2B5EF4-FFF2-40B4-BE49-F238E27FC236}">
                <a16:creationId xmlns:a16="http://schemas.microsoft.com/office/drawing/2014/main" id="{629E35BD-0F0E-AFA7-3CBF-3BBC18E6B69F}"/>
              </a:ext>
            </a:extLst>
          </p:cNvPr>
          <p:cNvSpPr/>
          <p:nvPr/>
        </p:nvSpPr>
        <p:spPr>
          <a:xfrm>
            <a:off x="11064239" y="192145"/>
            <a:ext cx="977287" cy="374904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b="1">
                <a:solidFill>
                  <a:schemeClr val="tx1"/>
                </a:solidFill>
              </a:rPr>
              <a:t>Conteúdo da Proposta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2521702-CAF3-3C06-2F53-40988433D5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D3E84CB5-3451-7862-64B0-079EA6CD012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tângulo 38">
            <a:extLst>
              <a:ext uri="{FF2B5EF4-FFF2-40B4-BE49-F238E27FC236}">
                <a16:creationId xmlns:a16="http://schemas.microsoft.com/office/drawing/2014/main" id="{E5E502C4-967E-2EB8-0951-25BFFD5B50E8}"/>
              </a:ext>
            </a:extLst>
          </p:cNvPr>
          <p:cNvSpPr/>
          <p:nvPr/>
        </p:nvSpPr>
        <p:spPr>
          <a:xfrm>
            <a:off x="1146162" y="49107"/>
            <a:ext cx="10119246" cy="9429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3200" b="1">
                <a:solidFill>
                  <a:srgbClr val="FFFFFF"/>
                </a:solidFill>
                <a:latin typeface="Montserrat"/>
              </a:rPr>
              <a:t>Conteúdo da Proposta</a:t>
            </a:r>
            <a:br>
              <a:rPr lang="pt-BR" sz="3200" b="1">
                <a:solidFill>
                  <a:srgbClr val="FFFFFF"/>
                </a:solidFill>
                <a:latin typeface="Montserrat"/>
              </a:rPr>
            </a:br>
            <a:r>
              <a:rPr lang="pt-BR" sz="2000">
                <a:solidFill>
                  <a:srgbClr val="00FFEA"/>
                </a:solidFill>
                <a:latin typeface="Montserrat"/>
              </a:rPr>
              <a:t>(Clique na parte desejada)</a:t>
            </a:r>
            <a:endParaRPr lang="pt-BR" sz="3600" i="1" noProof="0">
              <a:solidFill>
                <a:srgbClr val="00FFEA"/>
              </a:solidFill>
              <a:latin typeface="Montserrat"/>
            </a:endParaRPr>
          </a:p>
        </p:txBody>
      </p:sp>
      <p:pic>
        <p:nvPicPr>
          <p:cNvPr id="2" name="Picture 2" descr="e-Auditoria - e-Auditoria added a new photo.">
            <a:extLst>
              <a:ext uri="{FF2B5EF4-FFF2-40B4-BE49-F238E27FC236}">
                <a16:creationId xmlns:a16="http://schemas.microsoft.com/office/drawing/2014/main" id="{E17ACB8F-4486-F14E-BDEE-9024AD290C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929" y="192145"/>
            <a:ext cx="635698" cy="635698"/>
          </a:xfrm>
          <a:prstGeom prst="roundRect">
            <a:avLst>
              <a:gd name="adj" fmla="val 9840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Retângulo: Cantos Arredondados 56">
            <a:hlinkClick r:id="rId4" action="ppaction://hlinksldjump"/>
            <a:extLst>
              <a:ext uri="{FF2B5EF4-FFF2-40B4-BE49-F238E27FC236}">
                <a16:creationId xmlns:a16="http://schemas.microsoft.com/office/drawing/2014/main" id="{E88336DC-5D32-4ADC-2F21-A1F5D91832C8}"/>
              </a:ext>
            </a:extLst>
          </p:cNvPr>
          <p:cNvSpPr/>
          <p:nvPr/>
        </p:nvSpPr>
        <p:spPr>
          <a:xfrm>
            <a:off x="584814" y="1927696"/>
            <a:ext cx="2382414" cy="669777"/>
          </a:xfrm>
          <a:prstGeom prst="roundRect">
            <a:avLst/>
          </a:prstGeom>
          <a:noFill/>
          <a:ln>
            <a:solidFill>
              <a:srgbClr val="2B2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b="1">
                <a:solidFill>
                  <a:schemeClr val="bg1"/>
                </a:solidFill>
              </a:rPr>
              <a:t>Corretor Automático de SPEDs</a:t>
            </a:r>
          </a:p>
        </p:txBody>
      </p:sp>
      <p:sp>
        <p:nvSpPr>
          <p:cNvPr id="58" name="Retângulo: Cantos Arredondados 57">
            <a:hlinkClick r:id="rId4" action="ppaction://hlinksldjump"/>
            <a:extLst>
              <a:ext uri="{FF2B5EF4-FFF2-40B4-BE49-F238E27FC236}">
                <a16:creationId xmlns:a16="http://schemas.microsoft.com/office/drawing/2014/main" id="{C432C422-AFE7-E548-96BE-C08D76089069}"/>
              </a:ext>
            </a:extLst>
          </p:cNvPr>
          <p:cNvSpPr/>
          <p:nvPr/>
        </p:nvSpPr>
        <p:spPr>
          <a:xfrm>
            <a:off x="2843382" y="2113973"/>
            <a:ext cx="754782" cy="297222"/>
          </a:xfrm>
          <a:prstGeom prst="roundRect">
            <a:avLst/>
          </a:prstGeom>
          <a:solidFill>
            <a:srgbClr val="2B2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200" dirty="0">
                <a:solidFill>
                  <a:schemeClr val="bg1"/>
                </a:solidFill>
              </a:rPr>
              <a:t>Pág. 3</a:t>
            </a:r>
          </a:p>
        </p:txBody>
      </p:sp>
      <p:sp>
        <p:nvSpPr>
          <p:cNvPr id="47" name="Retângulo 46">
            <a:extLst>
              <a:ext uri="{FF2B5EF4-FFF2-40B4-BE49-F238E27FC236}">
                <a16:creationId xmlns:a16="http://schemas.microsoft.com/office/drawing/2014/main" id="{47CB054B-3345-016B-85B5-3ED86D555ECC}"/>
              </a:ext>
            </a:extLst>
          </p:cNvPr>
          <p:cNvSpPr/>
          <p:nvPr/>
        </p:nvSpPr>
        <p:spPr>
          <a:xfrm>
            <a:off x="584814" y="1147160"/>
            <a:ext cx="3013350" cy="484632"/>
          </a:xfrm>
          <a:prstGeom prst="rect">
            <a:avLst/>
          </a:prstGeom>
          <a:solidFill>
            <a:srgbClr val="00FF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b="1">
                <a:solidFill>
                  <a:srgbClr val="2B2E6F"/>
                </a:solidFill>
              </a:rPr>
              <a:t>CORRETOR DE SPEDS</a:t>
            </a:r>
          </a:p>
        </p:txBody>
      </p:sp>
      <p:sp>
        <p:nvSpPr>
          <p:cNvPr id="11" name="Retângulo: Cantos Arredondados 10">
            <a:hlinkClick r:id="rId5" action="ppaction://hlinksldjump"/>
            <a:extLst>
              <a:ext uri="{FF2B5EF4-FFF2-40B4-BE49-F238E27FC236}">
                <a16:creationId xmlns:a16="http://schemas.microsoft.com/office/drawing/2014/main" id="{04EADF19-6F48-4D96-4651-C2D940FFCCA4}"/>
              </a:ext>
            </a:extLst>
          </p:cNvPr>
          <p:cNvSpPr/>
          <p:nvPr/>
        </p:nvSpPr>
        <p:spPr>
          <a:xfrm>
            <a:off x="584814" y="2887699"/>
            <a:ext cx="2382414" cy="669777"/>
          </a:xfrm>
          <a:prstGeom prst="roundRect">
            <a:avLst/>
          </a:prstGeom>
          <a:noFill/>
          <a:ln>
            <a:solidFill>
              <a:srgbClr val="2B2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b="1">
                <a:solidFill>
                  <a:schemeClr val="bg1"/>
                </a:solidFill>
              </a:rPr>
              <a:t>Corretor de SPEDs via Excel em Lote</a:t>
            </a:r>
          </a:p>
        </p:txBody>
      </p:sp>
      <p:sp>
        <p:nvSpPr>
          <p:cNvPr id="13" name="Retângulo: Cantos Arredondados 12">
            <a:hlinkClick r:id="rId5" action="ppaction://hlinksldjump"/>
            <a:extLst>
              <a:ext uri="{FF2B5EF4-FFF2-40B4-BE49-F238E27FC236}">
                <a16:creationId xmlns:a16="http://schemas.microsoft.com/office/drawing/2014/main" id="{9C701692-9289-D94C-BB85-A40B7675595B}"/>
              </a:ext>
            </a:extLst>
          </p:cNvPr>
          <p:cNvSpPr/>
          <p:nvPr/>
        </p:nvSpPr>
        <p:spPr>
          <a:xfrm>
            <a:off x="2843382" y="3073976"/>
            <a:ext cx="754782" cy="297222"/>
          </a:xfrm>
          <a:prstGeom prst="roundRect">
            <a:avLst/>
          </a:prstGeom>
          <a:solidFill>
            <a:srgbClr val="2B2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200" dirty="0">
                <a:solidFill>
                  <a:schemeClr val="bg1"/>
                </a:solidFill>
              </a:rPr>
              <a:t>Pág. 4</a:t>
            </a:r>
          </a:p>
        </p:txBody>
      </p:sp>
      <p:sp>
        <p:nvSpPr>
          <p:cNvPr id="19" name="Retângulo: Cantos Arredondados 18">
            <a:hlinkClick r:id="rId6" action="ppaction://hlinksldjump"/>
            <a:extLst>
              <a:ext uri="{FF2B5EF4-FFF2-40B4-BE49-F238E27FC236}">
                <a16:creationId xmlns:a16="http://schemas.microsoft.com/office/drawing/2014/main" id="{0619F34E-6C82-8F59-9731-83691B76A057}"/>
              </a:ext>
            </a:extLst>
          </p:cNvPr>
          <p:cNvSpPr/>
          <p:nvPr/>
        </p:nvSpPr>
        <p:spPr>
          <a:xfrm>
            <a:off x="584814" y="3847702"/>
            <a:ext cx="2382414" cy="669777"/>
          </a:xfrm>
          <a:prstGeom prst="roundRect">
            <a:avLst/>
          </a:prstGeom>
          <a:noFill/>
          <a:ln>
            <a:solidFill>
              <a:srgbClr val="2B2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b="1">
                <a:solidFill>
                  <a:schemeClr val="bg1"/>
                </a:solidFill>
              </a:rPr>
              <a:t>Fluxo Completo de Correção do SPED</a:t>
            </a:r>
          </a:p>
        </p:txBody>
      </p:sp>
      <p:sp>
        <p:nvSpPr>
          <p:cNvPr id="20" name="Retângulo: Cantos Arredondados 19">
            <a:hlinkClick r:id="rId6" action="ppaction://hlinksldjump"/>
            <a:extLst>
              <a:ext uri="{FF2B5EF4-FFF2-40B4-BE49-F238E27FC236}">
                <a16:creationId xmlns:a16="http://schemas.microsoft.com/office/drawing/2014/main" id="{D462A5A4-CFD6-1875-5EBB-8C75160633A3}"/>
              </a:ext>
            </a:extLst>
          </p:cNvPr>
          <p:cNvSpPr/>
          <p:nvPr/>
        </p:nvSpPr>
        <p:spPr>
          <a:xfrm>
            <a:off x="2843382" y="4033979"/>
            <a:ext cx="754782" cy="297222"/>
          </a:xfrm>
          <a:prstGeom prst="roundRect">
            <a:avLst/>
          </a:prstGeom>
          <a:solidFill>
            <a:srgbClr val="2B2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200" dirty="0">
                <a:solidFill>
                  <a:schemeClr val="bg1"/>
                </a:solidFill>
              </a:rPr>
              <a:t>Pág. 5</a:t>
            </a:r>
          </a:p>
        </p:txBody>
      </p:sp>
      <p:sp>
        <p:nvSpPr>
          <p:cNvPr id="22" name="Retângulo: Cantos Arredondados 21">
            <a:hlinkClick r:id="rId7" action="ppaction://hlinksldjump"/>
            <a:extLst>
              <a:ext uri="{FF2B5EF4-FFF2-40B4-BE49-F238E27FC236}">
                <a16:creationId xmlns:a16="http://schemas.microsoft.com/office/drawing/2014/main" id="{EBB12A18-BEA2-82A7-0C5A-F8D6124AB884}"/>
              </a:ext>
            </a:extLst>
          </p:cNvPr>
          <p:cNvSpPr/>
          <p:nvPr/>
        </p:nvSpPr>
        <p:spPr>
          <a:xfrm>
            <a:off x="584814" y="4807705"/>
            <a:ext cx="2382414" cy="669777"/>
          </a:xfrm>
          <a:prstGeom prst="roundRect">
            <a:avLst/>
          </a:prstGeom>
          <a:noFill/>
          <a:ln>
            <a:solidFill>
              <a:srgbClr val="2B2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b="1">
                <a:solidFill>
                  <a:schemeClr val="bg1"/>
                </a:solidFill>
              </a:rPr>
              <a:t>Ganhos para Escritório de Contabilidade</a:t>
            </a:r>
          </a:p>
        </p:txBody>
      </p:sp>
      <p:sp>
        <p:nvSpPr>
          <p:cNvPr id="23" name="Retângulo: Cantos Arredondados 22">
            <a:hlinkClick r:id="rId7" action="ppaction://hlinksldjump"/>
            <a:extLst>
              <a:ext uri="{FF2B5EF4-FFF2-40B4-BE49-F238E27FC236}">
                <a16:creationId xmlns:a16="http://schemas.microsoft.com/office/drawing/2014/main" id="{73FA6FF4-81AA-E70E-AA41-AF648AAEE6F3}"/>
              </a:ext>
            </a:extLst>
          </p:cNvPr>
          <p:cNvSpPr/>
          <p:nvPr/>
        </p:nvSpPr>
        <p:spPr>
          <a:xfrm>
            <a:off x="2843382" y="4993982"/>
            <a:ext cx="754782" cy="297222"/>
          </a:xfrm>
          <a:prstGeom prst="roundRect">
            <a:avLst/>
          </a:prstGeom>
          <a:solidFill>
            <a:srgbClr val="2B2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200" dirty="0">
                <a:solidFill>
                  <a:schemeClr val="bg1"/>
                </a:solidFill>
              </a:rPr>
              <a:t>Pág. 6</a:t>
            </a:r>
          </a:p>
        </p:txBody>
      </p:sp>
      <p:sp>
        <p:nvSpPr>
          <p:cNvPr id="25" name="Retângulo: Cantos Arredondados 24">
            <a:hlinkClick r:id="rId8" action="ppaction://hlinksldjump"/>
            <a:extLst>
              <a:ext uri="{FF2B5EF4-FFF2-40B4-BE49-F238E27FC236}">
                <a16:creationId xmlns:a16="http://schemas.microsoft.com/office/drawing/2014/main" id="{D5D7E214-D516-AAC5-64CF-66CDEAD8E9D2}"/>
              </a:ext>
            </a:extLst>
          </p:cNvPr>
          <p:cNvSpPr/>
          <p:nvPr/>
        </p:nvSpPr>
        <p:spPr>
          <a:xfrm>
            <a:off x="584814" y="5767709"/>
            <a:ext cx="2382414" cy="669777"/>
          </a:xfrm>
          <a:prstGeom prst="roundRect">
            <a:avLst/>
          </a:prstGeom>
          <a:noFill/>
          <a:ln>
            <a:solidFill>
              <a:srgbClr val="2B2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b="1">
                <a:solidFill>
                  <a:schemeClr val="bg1"/>
                </a:solidFill>
              </a:rPr>
              <a:t>Redução Tributária via ICMS Não aproveitado</a:t>
            </a:r>
          </a:p>
        </p:txBody>
      </p:sp>
      <p:sp>
        <p:nvSpPr>
          <p:cNvPr id="26" name="Retângulo: Cantos Arredondados 25">
            <a:hlinkClick r:id="rId8" action="ppaction://hlinksldjump"/>
            <a:extLst>
              <a:ext uri="{FF2B5EF4-FFF2-40B4-BE49-F238E27FC236}">
                <a16:creationId xmlns:a16="http://schemas.microsoft.com/office/drawing/2014/main" id="{969F48A0-8F9C-070C-E670-E5E59CB1ECB5}"/>
              </a:ext>
            </a:extLst>
          </p:cNvPr>
          <p:cNvSpPr/>
          <p:nvPr/>
        </p:nvSpPr>
        <p:spPr>
          <a:xfrm>
            <a:off x="2843382" y="5953986"/>
            <a:ext cx="754782" cy="297222"/>
          </a:xfrm>
          <a:prstGeom prst="roundRect">
            <a:avLst/>
          </a:prstGeom>
          <a:solidFill>
            <a:srgbClr val="2B2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200" dirty="0">
                <a:solidFill>
                  <a:schemeClr val="bg1"/>
                </a:solidFill>
              </a:rPr>
              <a:t>Pág. 7</a:t>
            </a:r>
          </a:p>
        </p:txBody>
      </p:sp>
      <p:sp>
        <p:nvSpPr>
          <p:cNvPr id="51" name="Retângulo: Cantos Arredondados 50">
            <a:hlinkClick r:id="rId9" action="ppaction://hlinksldjump"/>
            <a:extLst>
              <a:ext uri="{FF2B5EF4-FFF2-40B4-BE49-F238E27FC236}">
                <a16:creationId xmlns:a16="http://schemas.microsoft.com/office/drawing/2014/main" id="{AB6D064B-81E1-6994-E72A-AE3CEE501F60}"/>
              </a:ext>
            </a:extLst>
          </p:cNvPr>
          <p:cNvSpPr/>
          <p:nvPr/>
        </p:nvSpPr>
        <p:spPr>
          <a:xfrm>
            <a:off x="8227113" y="1927696"/>
            <a:ext cx="2382414" cy="669777"/>
          </a:xfrm>
          <a:prstGeom prst="roundRect">
            <a:avLst/>
          </a:prstGeom>
          <a:noFill/>
          <a:ln>
            <a:solidFill>
              <a:srgbClr val="2B2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b="1">
                <a:solidFill>
                  <a:schemeClr val="bg1"/>
                </a:solidFill>
              </a:rPr>
              <a:t>Risco de Corrigir apenas com o PVA</a:t>
            </a:r>
          </a:p>
        </p:txBody>
      </p:sp>
      <p:sp>
        <p:nvSpPr>
          <p:cNvPr id="56" name="Retângulo: Cantos Arredondados 55">
            <a:hlinkClick r:id="rId9" action="ppaction://hlinksldjump"/>
            <a:extLst>
              <a:ext uri="{FF2B5EF4-FFF2-40B4-BE49-F238E27FC236}">
                <a16:creationId xmlns:a16="http://schemas.microsoft.com/office/drawing/2014/main" id="{A45503C3-F547-2533-94CD-0D8C92599837}"/>
              </a:ext>
            </a:extLst>
          </p:cNvPr>
          <p:cNvSpPr/>
          <p:nvPr/>
        </p:nvSpPr>
        <p:spPr>
          <a:xfrm>
            <a:off x="10485681" y="2113973"/>
            <a:ext cx="754782" cy="297222"/>
          </a:xfrm>
          <a:prstGeom prst="roundRect">
            <a:avLst/>
          </a:prstGeom>
          <a:solidFill>
            <a:srgbClr val="2B2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200" dirty="0">
                <a:solidFill>
                  <a:schemeClr val="bg1"/>
                </a:solidFill>
              </a:rPr>
              <a:t>Pág. 9</a:t>
            </a:r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A6937ABA-EB4E-C607-7448-BF1B308851D2}"/>
              </a:ext>
            </a:extLst>
          </p:cNvPr>
          <p:cNvSpPr/>
          <p:nvPr/>
        </p:nvSpPr>
        <p:spPr>
          <a:xfrm>
            <a:off x="8227113" y="1147160"/>
            <a:ext cx="3013350" cy="484632"/>
          </a:xfrm>
          <a:prstGeom prst="rect">
            <a:avLst/>
          </a:prstGeom>
          <a:solidFill>
            <a:srgbClr val="00FF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b="1">
                <a:solidFill>
                  <a:srgbClr val="2B2E6F"/>
                </a:solidFill>
              </a:rPr>
              <a:t>ITENS COMPLEMENTARES</a:t>
            </a:r>
          </a:p>
        </p:txBody>
      </p:sp>
      <p:sp>
        <p:nvSpPr>
          <p:cNvPr id="46" name="Retângulo: Cantos Arredondados 45">
            <a:hlinkClick r:id="rId10" action="ppaction://hlinksldjump"/>
            <a:extLst>
              <a:ext uri="{FF2B5EF4-FFF2-40B4-BE49-F238E27FC236}">
                <a16:creationId xmlns:a16="http://schemas.microsoft.com/office/drawing/2014/main" id="{E3E8A65C-7AD0-63BC-E10B-F8EB29B7FAB6}"/>
              </a:ext>
            </a:extLst>
          </p:cNvPr>
          <p:cNvSpPr/>
          <p:nvPr/>
        </p:nvSpPr>
        <p:spPr>
          <a:xfrm>
            <a:off x="8227113" y="2887699"/>
            <a:ext cx="2382414" cy="669777"/>
          </a:xfrm>
          <a:prstGeom prst="roundRect">
            <a:avLst/>
          </a:prstGeom>
          <a:noFill/>
          <a:ln>
            <a:solidFill>
              <a:srgbClr val="2B2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b="1">
                <a:solidFill>
                  <a:schemeClr val="bg1"/>
                </a:solidFill>
              </a:rPr>
              <a:t>Funcionalidades Inclusas</a:t>
            </a:r>
          </a:p>
        </p:txBody>
      </p:sp>
      <p:sp>
        <p:nvSpPr>
          <p:cNvPr id="48" name="Retângulo: Cantos Arredondados 47">
            <a:hlinkClick r:id="rId10" action="ppaction://hlinksldjump"/>
            <a:extLst>
              <a:ext uri="{FF2B5EF4-FFF2-40B4-BE49-F238E27FC236}">
                <a16:creationId xmlns:a16="http://schemas.microsoft.com/office/drawing/2014/main" id="{F431C026-E84D-36F4-5CA0-9F1F0C450B64}"/>
              </a:ext>
            </a:extLst>
          </p:cNvPr>
          <p:cNvSpPr/>
          <p:nvPr/>
        </p:nvSpPr>
        <p:spPr>
          <a:xfrm>
            <a:off x="10485681" y="3073976"/>
            <a:ext cx="754782" cy="297222"/>
          </a:xfrm>
          <a:prstGeom prst="roundRect">
            <a:avLst/>
          </a:prstGeom>
          <a:solidFill>
            <a:srgbClr val="2B2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200" dirty="0">
                <a:solidFill>
                  <a:schemeClr val="bg1"/>
                </a:solidFill>
              </a:rPr>
              <a:t>Pág. 10</a:t>
            </a:r>
          </a:p>
        </p:txBody>
      </p:sp>
      <p:sp>
        <p:nvSpPr>
          <p:cNvPr id="43" name="Retângulo: Cantos Arredondados 42">
            <a:hlinkClick r:id="rId11" action="ppaction://hlinksldjump"/>
            <a:extLst>
              <a:ext uri="{FF2B5EF4-FFF2-40B4-BE49-F238E27FC236}">
                <a16:creationId xmlns:a16="http://schemas.microsoft.com/office/drawing/2014/main" id="{7A2BB06A-4EB5-0788-8AB1-2CED107D9AB3}"/>
              </a:ext>
            </a:extLst>
          </p:cNvPr>
          <p:cNvSpPr/>
          <p:nvPr/>
        </p:nvSpPr>
        <p:spPr>
          <a:xfrm>
            <a:off x="8227113" y="3847702"/>
            <a:ext cx="2382414" cy="669777"/>
          </a:xfrm>
          <a:prstGeom prst="roundRect">
            <a:avLst/>
          </a:prstGeom>
          <a:noFill/>
          <a:ln>
            <a:solidFill>
              <a:srgbClr val="2B2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b="1">
                <a:solidFill>
                  <a:schemeClr val="bg1"/>
                </a:solidFill>
              </a:rPr>
              <a:t>Quem é a </a:t>
            </a:r>
            <a:br>
              <a:rPr lang="pt-BR" sz="1600" b="1">
                <a:solidFill>
                  <a:schemeClr val="bg1"/>
                </a:solidFill>
              </a:rPr>
            </a:br>
            <a:r>
              <a:rPr lang="pt-BR" sz="1600" b="1">
                <a:solidFill>
                  <a:schemeClr val="bg1"/>
                </a:solidFill>
              </a:rPr>
              <a:t>E-Auditoria</a:t>
            </a:r>
          </a:p>
        </p:txBody>
      </p:sp>
      <p:sp>
        <p:nvSpPr>
          <p:cNvPr id="45" name="Retângulo: Cantos Arredondados 44">
            <a:hlinkClick r:id="rId11" action="ppaction://hlinksldjump"/>
            <a:extLst>
              <a:ext uri="{FF2B5EF4-FFF2-40B4-BE49-F238E27FC236}">
                <a16:creationId xmlns:a16="http://schemas.microsoft.com/office/drawing/2014/main" id="{9BCCF797-754A-CAD1-00B5-1510766D38E7}"/>
              </a:ext>
            </a:extLst>
          </p:cNvPr>
          <p:cNvSpPr/>
          <p:nvPr/>
        </p:nvSpPr>
        <p:spPr>
          <a:xfrm>
            <a:off x="10485681" y="4033979"/>
            <a:ext cx="754782" cy="297222"/>
          </a:xfrm>
          <a:prstGeom prst="roundRect">
            <a:avLst/>
          </a:prstGeom>
          <a:solidFill>
            <a:srgbClr val="2B2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200" dirty="0">
                <a:solidFill>
                  <a:schemeClr val="bg1"/>
                </a:solidFill>
              </a:rPr>
              <a:t>Pág. 11</a:t>
            </a:r>
          </a:p>
        </p:txBody>
      </p:sp>
      <p:sp>
        <p:nvSpPr>
          <p:cNvPr id="37" name="Retângulo: Cantos Arredondados 36">
            <a:hlinkClick r:id="rId12" action="ppaction://hlinksldjump"/>
            <a:extLst>
              <a:ext uri="{FF2B5EF4-FFF2-40B4-BE49-F238E27FC236}">
                <a16:creationId xmlns:a16="http://schemas.microsoft.com/office/drawing/2014/main" id="{D41ACB87-C0B4-7C34-5EFA-CDE1F0DA453A}"/>
              </a:ext>
            </a:extLst>
          </p:cNvPr>
          <p:cNvSpPr/>
          <p:nvPr/>
        </p:nvSpPr>
        <p:spPr>
          <a:xfrm>
            <a:off x="8227113" y="4807705"/>
            <a:ext cx="2382414" cy="669777"/>
          </a:xfrm>
          <a:prstGeom prst="roundRect">
            <a:avLst/>
          </a:prstGeom>
          <a:noFill/>
          <a:ln>
            <a:solidFill>
              <a:srgbClr val="2B2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b="1">
                <a:solidFill>
                  <a:schemeClr val="bg1"/>
                </a:solidFill>
              </a:rPr>
              <a:t>Opinião dos</a:t>
            </a:r>
          </a:p>
          <a:p>
            <a:pPr algn="ctr"/>
            <a:r>
              <a:rPr lang="pt-BR" sz="1600" b="1">
                <a:solidFill>
                  <a:schemeClr val="bg1"/>
                </a:solidFill>
              </a:rPr>
              <a:t>Clientes</a:t>
            </a:r>
          </a:p>
        </p:txBody>
      </p:sp>
      <p:sp>
        <p:nvSpPr>
          <p:cNvPr id="38" name="Retângulo: Cantos Arredondados 37">
            <a:hlinkClick r:id="rId12" action="ppaction://hlinksldjump"/>
            <a:extLst>
              <a:ext uri="{FF2B5EF4-FFF2-40B4-BE49-F238E27FC236}">
                <a16:creationId xmlns:a16="http://schemas.microsoft.com/office/drawing/2014/main" id="{6EEE44F9-A6BA-9C88-2DB9-C67A369CBB21}"/>
              </a:ext>
            </a:extLst>
          </p:cNvPr>
          <p:cNvSpPr/>
          <p:nvPr/>
        </p:nvSpPr>
        <p:spPr>
          <a:xfrm>
            <a:off x="10485681" y="4993982"/>
            <a:ext cx="754782" cy="297222"/>
          </a:xfrm>
          <a:prstGeom prst="roundRect">
            <a:avLst/>
          </a:prstGeom>
          <a:solidFill>
            <a:srgbClr val="2B2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200" dirty="0">
                <a:solidFill>
                  <a:schemeClr val="bg1"/>
                </a:solidFill>
              </a:rPr>
              <a:t>Pág. 12</a:t>
            </a:r>
          </a:p>
        </p:txBody>
      </p:sp>
      <p:sp>
        <p:nvSpPr>
          <p:cNvPr id="35" name="Retângulo: Cantos Arredondados 34">
            <a:hlinkClick r:id="rId13" action="ppaction://hlinksldjump"/>
            <a:extLst>
              <a:ext uri="{FF2B5EF4-FFF2-40B4-BE49-F238E27FC236}">
                <a16:creationId xmlns:a16="http://schemas.microsoft.com/office/drawing/2014/main" id="{A96CD54E-715E-18A7-F631-F2D10C4FD649}"/>
              </a:ext>
            </a:extLst>
          </p:cNvPr>
          <p:cNvSpPr/>
          <p:nvPr/>
        </p:nvSpPr>
        <p:spPr>
          <a:xfrm>
            <a:off x="8227113" y="5767709"/>
            <a:ext cx="2382414" cy="669777"/>
          </a:xfrm>
          <a:prstGeom prst="roundRect">
            <a:avLst/>
          </a:prstGeom>
          <a:noFill/>
          <a:ln>
            <a:solidFill>
              <a:srgbClr val="2B2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b="1">
                <a:solidFill>
                  <a:schemeClr val="bg1"/>
                </a:solidFill>
              </a:rPr>
              <a:t>Investimento &amp; Implantação</a:t>
            </a:r>
          </a:p>
        </p:txBody>
      </p:sp>
      <p:sp>
        <p:nvSpPr>
          <p:cNvPr id="36" name="Retângulo: Cantos Arredondados 35">
            <a:hlinkClick r:id="rId13" action="ppaction://hlinksldjump"/>
            <a:extLst>
              <a:ext uri="{FF2B5EF4-FFF2-40B4-BE49-F238E27FC236}">
                <a16:creationId xmlns:a16="http://schemas.microsoft.com/office/drawing/2014/main" id="{0F9F7879-81BC-0F3A-AA27-281C331374AE}"/>
              </a:ext>
            </a:extLst>
          </p:cNvPr>
          <p:cNvSpPr/>
          <p:nvPr/>
        </p:nvSpPr>
        <p:spPr>
          <a:xfrm>
            <a:off x="10485681" y="5953986"/>
            <a:ext cx="754782" cy="297222"/>
          </a:xfrm>
          <a:prstGeom prst="roundRect">
            <a:avLst/>
          </a:prstGeom>
          <a:solidFill>
            <a:srgbClr val="2B2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200" dirty="0">
                <a:solidFill>
                  <a:schemeClr val="bg1"/>
                </a:solidFill>
              </a:rPr>
              <a:t>Pág. 13</a:t>
            </a:r>
          </a:p>
        </p:txBody>
      </p:sp>
      <p:sp>
        <p:nvSpPr>
          <p:cNvPr id="75" name="Chave Direita 74">
            <a:extLst>
              <a:ext uri="{FF2B5EF4-FFF2-40B4-BE49-F238E27FC236}">
                <a16:creationId xmlns:a16="http://schemas.microsoft.com/office/drawing/2014/main" id="{B8F71945-5A1C-D1A0-C2A1-DE74B1464319}"/>
              </a:ext>
            </a:extLst>
          </p:cNvPr>
          <p:cNvSpPr/>
          <p:nvPr/>
        </p:nvSpPr>
        <p:spPr>
          <a:xfrm>
            <a:off x="3877056" y="1927696"/>
            <a:ext cx="466344" cy="4509790"/>
          </a:xfrm>
          <a:prstGeom prst="rightBrace">
            <a:avLst/>
          </a:prstGeom>
          <a:ln w="9525">
            <a:solidFill>
              <a:srgbClr val="00FFE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7" name="Retângulo: Cantos Arredondados 76">
            <a:hlinkClick r:id="rId14" action="ppaction://hlinksldjump"/>
            <a:extLst>
              <a:ext uri="{FF2B5EF4-FFF2-40B4-BE49-F238E27FC236}">
                <a16:creationId xmlns:a16="http://schemas.microsoft.com/office/drawing/2014/main" id="{CBC91818-4811-EBE3-88D8-3AB94D9ADB0D}"/>
              </a:ext>
            </a:extLst>
          </p:cNvPr>
          <p:cNvSpPr/>
          <p:nvPr/>
        </p:nvSpPr>
        <p:spPr>
          <a:xfrm>
            <a:off x="4888511" y="1800627"/>
            <a:ext cx="2106728" cy="1228679"/>
          </a:xfrm>
          <a:prstGeom prst="roundRect">
            <a:avLst/>
          </a:prstGeom>
          <a:noFill/>
          <a:ln>
            <a:solidFill>
              <a:srgbClr val="57F2A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 b="1" dirty="0">
                <a:solidFill>
                  <a:srgbClr val="57F2AA"/>
                </a:solidFill>
              </a:rPr>
              <a:t>Análise Completa </a:t>
            </a:r>
            <a:br>
              <a:rPr lang="pt-BR" sz="1600" b="1" dirty="0">
                <a:solidFill>
                  <a:srgbClr val="57F2AA"/>
                </a:solidFill>
              </a:rPr>
            </a:br>
            <a:r>
              <a:rPr lang="pt-BR" sz="1600" b="1" dirty="0">
                <a:solidFill>
                  <a:srgbClr val="57F2AA"/>
                </a:solidFill>
              </a:rPr>
              <a:t>com SPED do</a:t>
            </a:r>
            <a:br>
              <a:rPr lang="pt-BR" sz="1600" b="1" dirty="0">
                <a:solidFill>
                  <a:srgbClr val="57F2AA"/>
                </a:solidFill>
              </a:rPr>
            </a:br>
            <a:endParaRPr lang="pt-BR" sz="1600" b="1" dirty="0">
              <a:solidFill>
                <a:srgbClr val="57F2AA"/>
              </a:solidFill>
            </a:endParaRPr>
          </a:p>
        </p:txBody>
      </p:sp>
      <p:sp>
        <p:nvSpPr>
          <p:cNvPr id="78" name="Retângulo: Cantos Arredondados 77">
            <a:hlinkClick r:id="rId14" action="ppaction://hlinksldjump"/>
            <a:extLst>
              <a:ext uri="{FF2B5EF4-FFF2-40B4-BE49-F238E27FC236}">
                <a16:creationId xmlns:a16="http://schemas.microsoft.com/office/drawing/2014/main" id="{24C5A3B5-8339-58FE-E4F4-4A479585C051}"/>
              </a:ext>
            </a:extLst>
          </p:cNvPr>
          <p:cNvSpPr/>
          <p:nvPr/>
        </p:nvSpPr>
        <p:spPr>
          <a:xfrm>
            <a:off x="5564484" y="2939911"/>
            <a:ext cx="754782" cy="297222"/>
          </a:xfrm>
          <a:prstGeom prst="roundRect">
            <a:avLst/>
          </a:prstGeom>
          <a:solidFill>
            <a:srgbClr val="57F2A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>
                <a:solidFill>
                  <a:schemeClr val="tx1"/>
                </a:solidFill>
              </a:rPr>
              <a:t>Pág. 8</a:t>
            </a:r>
          </a:p>
        </p:txBody>
      </p:sp>
      <p:sp>
        <p:nvSpPr>
          <p:cNvPr id="79" name="CaixaDeTexto 78">
            <a:extLst>
              <a:ext uri="{FF2B5EF4-FFF2-40B4-BE49-F238E27FC236}">
                <a16:creationId xmlns:a16="http://schemas.microsoft.com/office/drawing/2014/main" id="{A2E8291B-6131-D042-6316-F8C3D1B597C0}"/>
              </a:ext>
            </a:extLst>
          </p:cNvPr>
          <p:cNvSpPr txBox="1"/>
          <p:nvPr/>
        </p:nvSpPr>
        <p:spPr>
          <a:xfrm>
            <a:off x="4888511" y="3664484"/>
            <a:ext cx="2628900" cy="2562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pt-BR" sz="1200" dirty="0">
                <a:solidFill>
                  <a:srgbClr val="000000"/>
                </a:solidFill>
              </a:rPr>
              <a:t>                      </a:t>
            </a:r>
            <a:r>
              <a:rPr lang="pt-BR" sz="1200" dirty="0">
                <a:solidFill>
                  <a:schemeClr val="bg1"/>
                </a:solidFill>
              </a:rPr>
              <a:t>erros corrigidos de forma automática em 2 minutos</a:t>
            </a:r>
            <a:br>
              <a:rPr lang="pt-BR" sz="1200" dirty="0">
                <a:solidFill>
                  <a:schemeClr val="bg1"/>
                </a:solidFill>
              </a:rPr>
            </a:br>
            <a:endParaRPr lang="pt-BR" sz="1200" dirty="0">
              <a:solidFill>
                <a:schemeClr val="bg1"/>
              </a:solidFill>
            </a:endParaRPr>
          </a:p>
          <a:p>
            <a:pPr marL="171450" indent="-171450"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pt-BR" sz="1200" dirty="0">
                <a:solidFill>
                  <a:srgbClr val="000000"/>
                </a:solidFill>
                <a:highlight>
                  <a:srgbClr val="57F2AA"/>
                </a:highlight>
              </a:rPr>
              <a:t>Relatórios e Arquivos Gerados</a:t>
            </a:r>
            <a:r>
              <a:rPr lang="pt-BR" sz="1200" dirty="0">
                <a:solidFill>
                  <a:schemeClr val="bg1"/>
                </a:solidFill>
              </a:rPr>
              <a:t>: </a:t>
            </a:r>
            <a:br>
              <a:rPr lang="pt-BR" sz="1200" dirty="0">
                <a:solidFill>
                  <a:schemeClr val="bg1"/>
                </a:solidFill>
              </a:rPr>
            </a:br>
            <a:r>
              <a:rPr lang="pt-BR" sz="1200" dirty="0">
                <a:solidFill>
                  <a:schemeClr val="bg1"/>
                </a:solidFill>
              </a:rPr>
              <a:t>- SPED Corrigido (TXT)</a:t>
            </a:r>
            <a:br>
              <a:rPr lang="pt-BR" sz="1200" dirty="0">
                <a:solidFill>
                  <a:schemeClr val="bg1"/>
                </a:solidFill>
              </a:rPr>
            </a:br>
            <a:br>
              <a:rPr lang="pt-BR" sz="1200" dirty="0">
                <a:solidFill>
                  <a:schemeClr val="bg1"/>
                </a:solidFill>
              </a:rPr>
            </a:br>
            <a:r>
              <a:rPr lang="pt-BR" sz="1200" dirty="0">
                <a:solidFill>
                  <a:schemeClr val="bg1"/>
                </a:solidFill>
              </a:rPr>
              <a:t>- Relatório de Logs de Erros</a:t>
            </a:r>
            <a:br>
              <a:rPr lang="pt-BR" sz="1200" dirty="0">
                <a:solidFill>
                  <a:schemeClr val="bg1"/>
                </a:solidFill>
              </a:rPr>
            </a:br>
            <a:r>
              <a:rPr lang="pt-BR" sz="900" dirty="0">
                <a:solidFill>
                  <a:schemeClr val="bg1"/>
                </a:solidFill>
              </a:rPr>
              <a:t>(Em PDF, pronto para mandar para Cliente)</a:t>
            </a:r>
            <a:br>
              <a:rPr lang="pt-BR" sz="1200" dirty="0">
                <a:solidFill>
                  <a:schemeClr val="bg1"/>
                </a:solidFill>
              </a:rPr>
            </a:br>
            <a:br>
              <a:rPr lang="pt-BR" sz="1200" dirty="0">
                <a:solidFill>
                  <a:schemeClr val="bg1"/>
                </a:solidFill>
              </a:rPr>
            </a:br>
            <a:r>
              <a:rPr lang="pt-BR" sz="1200" dirty="0">
                <a:solidFill>
                  <a:schemeClr val="bg1"/>
                </a:solidFill>
              </a:rPr>
              <a:t>- Laudo de Auditoria por IA</a:t>
            </a:r>
            <a:br>
              <a:rPr lang="pt-BR" sz="1200" dirty="0">
                <a:solidFill>
                  <a:schemeClr val="bg1"/>
                </a:solidFill>
              </a:rPr>
            </a:br>
            <a:r>
              <a:rPr lang="pt-BR" sz="900" dirty="0">
                <a:solidFill>
                  <a:schemeClr val="bg1"/>
                </a:solidFill>
              </a:rPr>
              <a:t>(Em PDF, pronto para mandar para Cliente)</a:t>
            </a:r>
            <a:br>
              <a:rPr lang="pt-BR" sz="1200" dirty="0">
                <a:solidFill>
                  <a:schemeClr val="bg1"/>
                </a:solidFill>
              </a:rPr>
            </a:br>
            <a:br>
              <a:rPr lang="pt-BR" sz="1200" dirty="0">
                <a:solidFill>
                  <a:schemeClr val="bg1"/>
                </a:solidFill>
              </a:rPr>
            </a:br>
            <a:r>
              <a:rPr lang="pt-BR" sz="1200" dirty="0">
                <a:solidFill>
                  <a:schemeClr val="bg1"/>
                </a:solidFill>
              </a:rPr>
              <a:t>- Relatório de Inconsistências </a:t>
            </a:r>
            <a:r>
              <a:rPr lang="pt-BR" sz="1050" dirty="0">
                <a:solidFill>
                  <a:schemeClr val="bg1"/>
                </a:solidFill>
              </a:rPr>
              <a:t>(Multa Estimada:                             </a:t>
            </a:r>
            <a:endParaRPr lang="pt-BR" sz="1200" dirty="0">
              <a:solidFill>
                <a:schemeClr val="bg1"/>
              </a:solidFill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0C0423E6-7CE9-74B5-771C-1FE1D642A4B8}"/>
              </a:ext>
            </a:extLst>
          </p:cNvPr>
          <p:cNvSpPr txBox="1"/>
          <p:nvPr/>
        </p:nvSpPr>
        <p:spPr>
          <a:xfrm>
            <a:off x="4890515" y="2474362"/>
            <a:ext cx="210472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000" b="1" dirty="0">
                <a:solidFill>
                  <a:srgbClr val="57F2AA"/>
                </a:solidFill>
              </a:rPr>
              <a:t>{{nome}}</a:t>
            </a:r>
            <a:endParaRPr lang="pt-BR" sz="1000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9745AD40-3F15-6860-CF21-64A52772167C}"/>
              </a:ext>
            </a:extLst>
          </p:cNvPr>
          <p:cNvSpPr txBox="1"/>
          <p:nvPr/>
        </p:nvSpPr>
        <p:spPr>
          <a:xfrm>
            <a:off x="5120720" y="3664484"/>
            <a:ext cx="7547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bg1"/>
              </a:buClr>
            </a:pPr>
            <a:r>
              <a:rPr lang="pt-BR" sz="1200" b="1" dirty="0">
                <a:solidFill>
                  <a:srgbClr val="57F2AA"/>
                </a:solidFill>
              </a:rPr>
              <a:t>{{erros}}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99801BF0-0DAE-D4C1-E2A6-DBBF980704EF}"/>
              </a:ext>
            </a:extLst>
          </p:cNvPr>
          <p:cNvSpPr txBox="1"/>
          <p:nvPr/>
        </p:nvSpPr>
        <p:spPr>
          <a:xfrm>
            <a:off x="6068646" y="5953986"/>
            <a:ext cx="102547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bg1"/>
              </a:buClr>
            </a:pPr>
            <a:r>
              <a:rPr lang="pt-BR" sz="1050" b="1" dirty="0">
                <a:solidFill>
                  <a:srgbClr val="57F2AA"/>
                </a:solidFill>
              </a:rPr>
              <a:t>{{multa}} )</a:t>
            </a:r>
            <a:endParaRPr lang="pt-BR" sz="1200" b="1" dirty="0">
              <a:solidFill>
                <a:srgbClr val="57F2A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47292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BC6B380-66CB-5259-EFCD-AFC122ED7C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tângulo 38">
            <a:extLst>
              <a:ext uri="{FF2B5EF4-FFF2-40B4-BE49-F238E27FC236}">
                <a16:creationId xmlns:a16="http://schemas.microsoft.com/office/drawing/2014/main" id="{C860237E-03A9-7E66-E548-5D27BE2A63D4}"/>
              </a:ext>
            </a:extLst>
          </p:cNvPr>
          <p:cNvSpPr/>
          <p:nvPr/>
        </p:nvSpPr>
        <p:spPr>
          <a:xfrm>
            <a:off x="1036377" y="197107"/>
            <a:ext cx="10119246" cy="9429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3200" b="1" dirty="0">
                <a:solidFill>
                  <a:srgbClr val="FFFFFF"/>
                </a:solidFill>
                <a:latin typeface="Montserrat"/>
              </a:rPr>
              <a:t>Corretor Automático </a:t>
            </a:r>
            <a:br>
              <a:rPr lang="pt-BR" sz="3200" b="1" dirty="0">
                <a:solidFill>
                  <a:srgbClr val="FFFFFF"/>
                </a:solidFill>
                <a:latin typeface="Montserrat"/>
              </a:rPr>
            </a:br>
            <a:r>
              <a:rPr lang="pt-BR" sz="3200" b="1" dirty="0">
                <a:solidFill>
                  <a:srgbClr val="00FFEA"/>
                </a:solidFill>
                <a:latin typeface="Montserrat"/>
              </a:rPr>
              <a:t>de SPEDs (Fiscal e Contribuições)</a:t>
            </a:r>
            <a:endParaRPr lang="pt-BR" sz="3600" i="1" noProof="0" dirty="0">
              <a:solidFill>
                <a:srgbClr val="00FFEA"/>
              </a:solidFill>
              <a:latin typeface="Montserrat"/>
            </a:endParaRPr>
          </a:p>
        </p:txBody>
      </p:sp>
      <p:pic>
        <p:nvPicPr>
          <p:cNvPr id="2" name="Picture 2" descr="e-Auditoria - e-Auditoria added a new photo.">
            <a:extLst>
              <a:ext uri="{FF2B5EF4-FFF2-40B4-BE49-F238E27FC236}">
                <a16:creationId xmlns:a16="http://schemas.microsoft.com/office/drawing/2014/main" id="{13A0EB8B-F5F7-5B00-931C-CF5A45F149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929" y="192145"/>
            <a:ext cx="635698" cy="635698"/>
          </a:xfrm>
          <a:prstGeom prst="roundRect">
            <a:avLst>
              <a:gd name="adj" fmla="val 9840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1C2C8257-965C-0D7F-5961-AF9CCDEE0F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231" y="3658094"/>
            <a:ext cx="5508427" cy="3119777"/>
          </a:xfrm>
          <a:prstGeom prst="rect">
            <a:avLst/>
          </a:prstGeom>
        </p:spPr>
      </p:pic>
      <p:grpSp>
        <p:nvGrpSpPr>
          <p:cNvPr id="19" name="Agrupar 18">
            <a:extLst>
              <a:ext uri="{FF2B5EF4-FFF2-40B4-BE49-F238E27FC236}">
                <a16:creationId xmlns:a16="http://schemas.microsoft.com/office/drawing/2014/main" id="{F198FEF8-44C7-80BA-B1B2-4737886D3B72}"/>
              </a:ext>
            </a:extLst>
          </p:cNvPr>
          <p:cNvGrpSpPr/>
          <p:nvPr/>
        </p:nvGrpSpPr>
        <p:grpSpPr>
          <a:xfrm>
            <a:off x="6585008" y="2129915"/>
            <a:ext cx="3545587" cy="2453898"/>
            <a:chOff x="3571419" y="5116869"/>
            <a:chExt cx="2347366" cy="1624610"/>
          </a:xfrm>
        </p:grpSpPr>
        <p:pic>
          <p:nvPicPr>
            <p:cNvPr id="6" name="Imagem 5">
              <a:extLst>
                <a:ext uri="{FF2B5EF4-FFF2-40B4-BE49-F238E27FC236}">
                  <a16:creationId xmlns:a16="http://schemas.microsoft.com/office/drawing/2014/main" id="{BC575455-889D-E389-C170-B2B3A997A04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b="23670"/>
            <a:stretch>
              <a:fillRect/>
            </a:stretch>
          </p:blipFill>
          <p:spPr>
            <a:xfrm>
              <a:off x="3571419" y="5116869"/>
              <a:ext cx="2347366" cy="1624610"/>
            </a:xfrm>
            <a:prstGeom prst="rect">
              <a:avLst/>
            </a:prstGeom>
          </p:spPr>
        </p:pic>
        <p:pic>
          <p:nvPicPr>
            <p:cNvPr id="7" name="Imagem 6">
              <a:extLst>
                <a:ext uri="{FF2B5EF4-FFF2-40B4-BE49-F238E27FC236}">
                  <a16:creationId xmlns:a16="http://schemas.microsoft.com/office/drawing/2014/main" id="{3D0BAD29-A379-E176-679F-663E8DCDF01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801195" y="5626300"/>
              <a:ext cx="1975143" cy="1115179"/>
            </a:xfrm>
            <a:prstGeom prst="rect">
              <a:avLst/>
            </a:prstGeom>
          </p:spPr>
        </p:pic>
      </p:grpSp>
      <p:pic>
        <p:nvPicPr>
          <p:cNvPr id="9" name="Imagem 8">
            <a:extLst>
              <a:ext uri="{FF2B5EF4-FFF2-40B4-BE49-F238E27FC236}">
                <a16:creationId xmlns:a16="http://schemas.microsoft.com/office/drawing/2014/main" id="{31243485-5E33-D120-75D5-3077DE76EC5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72490" y="5608223"/>
            <a:ext cx="2651577" cy="942975"/>
          </a:xfrm>
          <a:prstGeom prst="rect">
            <a:avLst/>
          </a:prstGeom>
        </p:spPr>
      </p:pic>
      <p:grpSp>
        <p:nvGrpSpPr>
          <p:cNvPr id="16" name="Agrupar 15">
            <a:extLst>
              <a:ext uri="{FF2B5EF4-FFF2-40B4-BE49-F238E27FC236}">
                <a16:creationId xmlns:a16="http://schemas.microsoft.com/office/drawing/2014/main" id="{B82AF3F1-D300-A0E1-3DF9-7FDBFB217096}"/>
              </a:ext>
            </a:extLst>
          </p:cNvPr>
          <p:cNvGrpSpPr/>
          <p:nvPr/>
        </p:nvGrpSpPr>
        <p:grpSpPr>
          <a:xfrm>
            <a:off x="369929" y="3093399"/>
            <a:ext cx="3723413" cy="458152"/>
            <a:chOff x="1246657" y="2174114"/>
            <a:chExt cx="3723413" cy="458152"/>
          </a:xfrm>
        </p:grpSpPr>
        <p:sp>
          <p:nvSpPr>
            <p:cNvPr id="17" name="Retângulo 16">
              <a:extLst>
                <a:ext uri="{FF2B5EF4-FFF2-40B4-BE49-F238E27FC236}">
                  <a16:creationId xmlns:a16="http://schemas.microsoft.com/office/drawing/2014/main" id="{4581169F-323E-823A-3ED9-13DABA505597}"/>
                </a:ext>
              </a:extLst>
            </p:cNvPr>
            <p:cNvSpPr/>
            <p:nvPr/>
          </p:nvSpPr>
          <p:spPr>
            <a:xfrm>
              <a:off x="1569724" y="2174114"/>
              <a:ext cx="3400346" cy="458152"/>
            </a:xfrm>
            <a:prstGeom prst="rect">
              <a:avLst/>
            </a:prstGeom>
            <a:solidFill>
              <a:srgbClr val="57F2AA"/>
            </a:solidFill>
            <a:ln>
              <a:solidFill>
                <a:srgbClr val="57F2A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 b="1">
                  <a:solidFill>
                    <a:schemeClr val="tx1"/>
                  </a:solidFill>
                </a:rPr>
                <a:t>Veja quais erros e ocorrências identificamos para Corrigir Automaticamente. Clique em “Corrigir”</a:t>
              </a:r>
            </a:p>
          </p:txBody>
        </p:sp>
        <p:sp>
          <p:nvSpPr>
            <p:cNvPr id="18" name="Elipse 17">
              <a:extLst>
                <a:ext uri="{FF2B5EF4-FFF2-40B4-BE49-F238E27FC236}">
                  <a16:creationId xmlns:a16="http://schemas.microsoft.com/office/drawing/2014/main" id="{47BE56A1-E3BC-A978-0F28-56AFACB6D649}"/>
                </a:ext>
              </a:extLst>
            </p:cNvPr>
            <p:cNvSpPr/>
            <p:nvPr/>
          </p:nvSpPr>
          <p:spPr>
            <a:xfrm>
              <a:off x="1246657" y="2279404"/>
              <a:ext cx="247573" cy="247573"/>
            </a:xfrm>
            <a:prstGeom prst="ellipse">
              <a:avLst/>
            </a:prstGeom>
            <a:solidFill>
              <a:srgbClr val="57F2A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400">
                  <a:solidFill>
                    <a:srgbClr val="005C4B"/>
                  </a:solidFill>
                </a:rPr>
                <a:t>2</a:t>
              </a:r>
            </a:p>
          </p:txBody>
        </p:sp>
      </p:grp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AF5DB5E7-B108-72C7-0D65-BE000F77723F}"/>
              </a:ext>
            </a:extLst>
          </p:cNvPr>
          <p:cNvGrpSpPr/>
          <p:nvPr/>
        </p:nvGrpSpPr>
        <p:grpSpPr>
          <a:xfrm>
            <a:off x="341048" y="1598555"/>
            <a:ext cx="3723413" cy="458152"/>
            <a:chOff x="1246657" y="2174114"/>
            <a:chExt cx="3723413" cy="458152"/>
          </a:xfrm>
        </p:grpSpPr>
        <p:sp>
          <p:nvSpPr>
            <p:cNvPr id="24" name="Retângulo 23">
              <a:extLst>
                <a:ext uri="{FF2B5EF4-FFF2-40B4-BE49-F238E27FC236}">
                  <a16:creationId xmlns:a16="http://schemas.microsoft.com/office/drawing/2014/main" id="{C08214BA-4434-ADF8-3ABE-5635F100385A}"/>
                </a:ext>
              </a:extLst>
            </p:cNvPr>
            <p:cNvSpPr/>
            <p:nvPr/>
          </p:nvSpPr>
          <p:spPr>
            <a:xfrm>
              <a:off x="1569724" y="2174114"/>
              <a:ext cx="3400346" cy="458152"/>
            </a:xfrm>
            <a:prstGeom prst="rect">
              <a:avLst/>
            </a:prstGeom>
            <a:solidFill>
              <a:srgbClr val="57F2AA"/>
            </a:solidFill>
            <a:ln>
              <a:solidFill>
                <a:srgbClr val="57F2A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 b="1">
                  <a:solidFill>
                    <a:schemeClr val="tx1"/>
                  </a:solidFill>
                </a:rPr>
                <a:t>Ao lado de todos os seus SPEDs, corrija individualmente ou em Lote</a:t>
              </a:r>
            </a:p>
          </p:txBody>
        </p:sp>
        <p:sp>
          <p:nvSpPr>
            <p:cNvPr id="25" name="Elipse 24">
              <a:extLst>
                <a:ext uri="{FF2B5EF4-FFF2-40B4-BE49-F238E27FC236}">
                  <a16:creationId xmlns:a16="http://schemas.microsoft.com/office/drawing/2014/main" id="{270293F6-F8A7-F6E3-4FF8-A73BB38C12D3}"/>
                </a:ext>
              </a:extLst>
            </p:cNvPr>
            <p:cNvSpPr/>
            <p:nvPr/>
          </p:nvSpPr>
          <p:spPr>
            <a:xfrm>
              <a:off x="1246657" y="2279404"/>
              <a:ext cx="247573" cy="247573"/>
            </a:xfrm>
            <a:prstGeom prst="ellipse">
              <a:avLst/>
            </a:prstGeom>
            <a:solidFill>
              <a:srgbClr val="57F2A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400">
                  <a:solidFill>
                    <a:srgbClr val="005C4B"/>
                  </a:solidFill>
                </a:rPr>
                <a:t>1</a:t>
              </a:r>
            </a:p>
          </p:txBody>
        </p:sp>
      </p:grpSp>
      <p:grpSp>
        <p:nvGrpSpPr>
          <p:cNvPr id="26" name="Agrupar 25">
            <a:extLst>
              <a:ext uri="{FF2B5EF4-FFF2-40B4-BE49-F238E27FC236}">
                <a16:creationId xmlns:a16="http://schemas.microsoft.com/office/drawing/2014/main" id="{C2FB5DFD-DB33-9BE1-6E44-00DE1DEA1C64}"/>
              </a:ext>
            </a:extLst>
          </p:cNvPr>
          <p:cNvGrpSpPr/>
          <p:nvPr/>
        </p:nvGrpSpPr>
        <p:grpSpPr>
          <a:xfrm>
            <a:off x="6215331" y="1598555"/>
            <a:ext cx="3915265" cy="458152"/>
            <a:chOff x="1246657" y="2174114"/>
            <a:chExt cx="3915265" cy="458152"/>
          </a:xfrm>
        </p:grpSpPr>
        <p:sp>
          <p:nvSpPr>
            <p:cNvPr id="27" name="Retângulo 26">
              <a:extLst>
                <a:ext uri="{FF2B5EF4-FFF2-40B4-BE49-F238E27FC236}">
                  <a16:creationId xmlns:a16="http://schemas.microsoft.com/office/drawing/2014/main" id="{02B110F3-4568-3BA3-3E58-95787DF9ADF1}"/>
                </a:ext>
              </a:extLst>
            </p:cNvPr>
            <p:cNvSpPr/>
            <p:nvPr/>
          </p:nvSpPr>
          <p:spPr>
            <a:xfrm>
              <a:off x="1569723" y="2174114"/>
              <a:ext cx="3592199" cy="458152"/>
            </a:xfrm>
            <a:prstGeom prst="rect">
              <a:avLst/>
            </a:prstGeom>
            <a:solidFill>
              <a:srgbClr val="57F2AA"/>
            </a:solidFill>
            <a:ln>
              <a:solidFill>
                <a:srgbClr val="57F2A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 b="1">
                  <a:solidFill>
                    <a:schemeClr val="tx1"/>
                  </a:solidFill>
                </a:rPr>
                <a:t>Veja o Log com todos os Erros que foram Corrigidos. Envie o PDF gerado, com sua Logo, para seu Cliente</a:t>
              </a:r>
            </a:p>
          </p:txBody>
        </p:sp>
        <p:sp>
          <p:nvSpPr>
            <p:cNvPr id="30" name="Elipse 29">
              <a:extLst>
                <a:ext uri="{FF2B5EF4-FFF2-40B4-BE49-F238E27FC236}">
                  <a16:creationId xmlns:a16="http://schemas.microsoft.com/office/drawing/2014/main" id="{1DA5316D-9F02-8888-AFA1-5019BC4415E2}"/>
                </a:ext>
              </a:extLst>
            </p:cNvPr>
            <p:cNvSpPr/>
            <p:nvPr/>
          </p:nvSpPr>
          <p:spPr>
            <a:xfrm>
              <a:off x="1246657" y="2279404"/>
              <a:ext cx="247573" cy="247573"/>
            </a:xfrm>
            <a:prstGeom prst="ellipse">
              <a:avLst/>
            </a:prstGeom>
            <a:solidFill>
              <a:srgbClr val="57F2A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400">
                  <a:solidFill>
                    <a:srgbClr val="005C4B"/>
                  </a:solidFill>
                </a:rPr>
                <a:t>3</a:t>
              </a:r>
            </a:p>
          </p:txBody>
        </p:sp>
      </p:grpSp>
      <p:grpSp>
        <p:nvGrpSpPr>
          <p:cNvPr id="32" name="Agrupar 31">
            <a:extLst>
              <a:ext uri="{FF2B5EF4-FFF2-40B4-BE49-F238E27FC236}">
                <a16:creationId xmlns:a16="http://schemas.microsoft.com/office/drawing/2014/main" id="{D711AE9B-EC1A-50A3-33FF-A532C5F3603C}"/>
              </a:ext>
            </a:extLst>
          </p:cNvPr>
          <p:cNvGrpSpPr/>
          <p:nvPr/>
        </p:nvGrpSpPr>
        <p:grpSpPr>
          <a:xfrm>
            <a:off x="6215330" y="4843072"/>
            <a:ext cx="3915265" cy="458152"/>
            <a:chOff x="1246657" y="2174114"/>
            <a:chExt cx="3915265" cy="458152"/>
          </a:xfrm>
        </p:grpSpPr>
        <p:sp>
          <p:nvSpPr>
            <p:cNvPr id="33" name="Retângulo 32">
              <a:extLst>
                <a:ext uri="{FF2B5EF4-FFF2-40B4-BE49-F238E27FC236}">
                  <a16:creationId xmlns:a16="http://schemas.microsoft.com/office/drawing/2014/main" id="{62EBC8C9-30C3-E9AC-D8E0-0AC6DB6CE720}"/>
                </a:ext>
              </a:extLst>
            </p:cNvPr>
            <p:cNvSpPr/>
            <p:nvPr/>
          </p:nvSpPr>
          <p:spPr>
            <a:xfrm>
              <a:off x="1569723" y="2174114"/>
              <a:ext cx="3592199" cy="458152"/>
            </a:xfrm>
            <a:prstGeom prst="rect">
              <a:avLst/>
            </a:prstGeom>
            <a:solidFill>
              <a:srgbClr val="57F2AA"/>
            </a:solidFill>
            <a:ln>
              <a:solidFill>
                <a:srgbClr val="57F2A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 b="1">
                  <a:solidFill>
                    <a:schemeClr val="tx1"/>
                  </a:solidFill>
                </a:rPr>
                <a:t>Baixe seu SPED Corrigido e o Log de Erros. Também receba diretamente no seu e-mail</a:t>
              </a:r>
            </a:p>
          </p:txBody>
        </p:sp>
        <p:sp>
          <p:nvSpPr>
            <p:cNvPr id="37" name="Elipse 36">
              <a:extLst>
                <a:ext uri="{FF2B5EF4-FFF2-40B4-BE49-F238E27FC236}">
                  <a16:creationId xmlns:a16="http://schemas.microsoft.com/office/drawing/2014/main" id="{A6E22DB9-2130-7915-8A3F-58EDCF097680}"/>
                </a:ext>
              </a:extLst>
            </p:cNvPr>
            <p:cNvSpPr/>
            <p:nvPr/>
          </p:nvSpPr>
          <p:spPr>
            <a:xfrm>
              <a:off x="1246657" y="2279404"/>
              <a:ext cx="247573" cy="247573"/>
            </a:xfrm>
            <a:prstGeom prst="ellipse">
              <a:avLst/>
            </a:prstGeom>
            <a:solidFill>
              <a:srgbClr val="57F2A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400">
                  <a:solidFill>
                    <a:srgbClr val="005C4B"/>
                  </a:solidFill>
                </a:rPr>
                <a:t>4</a:t>
              </a:r>
            </a:p>
          </p:txBody>
        </p:sp>
      </p:grpSp>
      <p:grpSp>
        <p:nvGrpSpPr>
          <p:cNvPr id="38" name="Agrupar 37">
            <a:extLst>
              <a:ext uri="{FF2B5EF4-FFF2-40B4-BE49-F238E27FC236}">
                <a16:creationId xmlns:a16="http://schemas.microsoft.com/office/drawing/2014/main" id="{263AF278-F34A-83EE-F642-1BF9228DE375}"/>
              </a:ext>
            </a:extLst>
          </p:cNvPr>
          <p:cNvGrpSpPr/>
          <p:nvPr/>
        </p:nvGrpSpPr>
        <p:grpSpPr>
          <a:xfrm>
            <a:off x="813954" y="2139342"/>
            <a:ext cx="3100668" cy="371317"/>
            <a:chOff x="3486235" y="3108953"/>
            <a:chExt cx="2517735" cy="301509"/>
          </a:xfrm>
        </p:grpSpPr>
        <p:pic>
          <p:nvPicPr>
            <p:cNvPr id="40" name="Imagem 39">
              <a:extLst>
                <a:ext uri="{FF2B5EF4-FFF2-40B4-BE49-F238E27FC236}">
                  <a16:creationId xmlns:a16="http://schemas.microsoft.com/office/drawing/2014/main" id="{593DFD75-C5E1-E5F5-6BEB-78992B6AAE3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r="74684"/>
            <a:stretch>
              <a:fillRect/>
            </a:stretch>
          </p:blipFill>
          <p:spPr>
            <a:xfrm>
              <a:off x="3486235" y="3108953"/>
              <a:ext cx="1147378" cy="301306"/>
            </a:xfrm>
            <a:prstGeom prst="rect">
              <a:avLst/>
            </a:prstGeom>
          </p:spPr>
        </p:pic>
        <p:pic>
          <p:nvPicPr>
            <p:cNvPr id="41" name="Imagem 40">
              <a:extLst>
                <a:ext uri="{FF2B5EF4-FFF2-40B4-BE49-F238E27FC236}">
                  <a16:creationId xmlns:a16="http://schemas.microsoft.com/office/drawing/2014/main" id="{0C3B39EA-BC8F-65BF-851D-0BFE03E51A7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l="69764" t="-68" b="1"/>
            <a:stretch>
              <a:fillRect/>
            </a:stretch>
          </p:blipFill>
          <p:spPr>
            <a:xfrm>
              <a:off x="4633613" y="3108953"/>
              <a:ext cx="1370357" cy="301509"/>
            </a:xfrm>
            <a:prstGeom prst="rect">
              <a:avLst/>
            </a:prstGeom>
          </p:spPr>
        </p:pic>
      </p:grpSp>
      <p:pic>
        <p:nvPicPr>
          <p:cNvPr id="42" name="Imagem 41">
            <a:extLst>
              <a:ext uri="{FF2B5EF4-FFF2-40B4-BE49-F238E27FC236}">
                <a16:creationId xmlns:a16="http://schemas.microsoft.com/office/drawing/2014/main" id="{51F0F5F6-28C6-17CB-120D-FF8903175F1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3955" y="2559161"/>
            <a:ext cx="3100668" cy="375026"/>
          </a:xfrm>
          <a:prstGeom prst="rect">
            <a:avLst/>
          </a:prstGeom>
        </p:spPr>
      </p:pic>
      <p:pic>
        <p:nvPicPr>
          <p:cNvPr id="44" name="Imagem 43">
            <a:extLst>
              <a:ext uri="{FF2B5EF4-FFF2-40B4-BE49-F238E27FC236}">
                <a16:creationId xmlns:a16="http://schemas.microsoft.com/office/drawing/2014/main" id="{B657EB8F-9BE7-CBEC-2D6E-5AFF58C30E9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38396" y="5391601"/>
            <a:ext cx="1972174" cy="1376221"/>
          </a:xfrm>
          <a:prstGeom prst="rect">
            <a:avLst/>
          </a:prstGeom>
        </p:spPr>
      </p:pic>
      <p:sp>
        <p:nvSpPr>
          <p:cNvPr id="47" name="Retângulo: Cantos Arredondados 46">
            <a:hlinkClick r:id="rId11" action="ppaction://hlinksldjump"/>
            <a:extLst>
              <a:ext uri="{FF2B5EF4-FFF2-40B4-BE49-F238E27FC236}">
                <a16:creationId xmlns:a16="http://schemas.microsoft.com/office/drawing/2014/main" id="{22B3854B-735A-87F2-24DD-4D1036D96913}"/>
              </a:ext>
            </a:extLst>
          </p:cNvPr>
          <p:cNvSpPr/>
          <p:nvPr/>
        </p:nvSpPr>
        <p:spPr>
          <a:xfrm>
            <a:off x="11064239" y="192145"/>
            <a:ext cx="977287" cy="374904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b="1">
                <a:solidFill>
                  <a:schemeClr val="tx1"/>
                </a:solidFill>
              </a:rPr>
              <a:t>Conteúdo da Proposta</a:t>
            </a:r>
          </a:p>
        </p:txBody>
      </p:sp>
      <p:sp>
        <p:nvSpPr>
          <p:cNvPr id="57" name="Retângulo: Cantos Arredondados 56">
            <a:extLst>
              <a:ext uri="{FF2B5EF4-FFF2-40B4-BE49-F238E27FC236}">
                <a16:creationId xmlns:a16="http://schemas.microsoft.com/office/drawing/2014/main" id="{4B30C35A-A393-14DA-F64E-E8CB94D1F2EB}"/>
              </a:ext>
            </a:extLst>
          </p:cNvPr>
          <p:cNvSpPr/>
          <p:nvPr/>
        </p:nvSpPr>
        <p:spPr>
          <a:xfrm>
            <a:off x="10296499" y="2324875"/>
            <a:ext cx="1636536" cy="2518197"/>
          </a:xfrm>
          <a:prstGeom prst="roundRect">
            <a:avLst>
              <a:gd name="adj" fmla="val 6051"/>
            </a:avLst>
          </a:prstGeom>
          <a:noFill/>
          <a:ln>
            <a:solidFill>
              <a:srgbClr val="00FFE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0" name="CaixaDeTexto 49">
            <a:extLst>
              <a:ext uri="{FF2B5EF4-FFF2-40B4-BE49-F238E27FC236}">
                <a16:creationId xmlns:a16="http://schemas.microsoft.com/office/drawing/2014/main" id="{A4936D4F-CC51-D9AF-6F1C-53FF6FE19406}"/>
              </a:ext>
            </a:extLst>
          </p:cNvPr>
          <p:cNvSpPr txBox="1"/>
          <p:nvPr/>
        </p:nvSpPr>
        <p:spPr>
          <a:xfrm>
            <a:off x="10296499" y="3924480"/>
            <a:ext cx="1636536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200">
                <a:solidFill>
                  <a:srgbClr val="00FFEA"/>
                </a:solidFill>
              </a:rPr>
              <a:t>Veja o vídeo de Correção do SPED </a:t>
            </a:r>
            <a:br>
              <a:rPr lang="pt-BR" sz="1200">
                <a:solidFill>
                  <a:srgbClr val="00FFEA"/>
                </a:solidFill>
              </a:rPr>
            </a:br>
            <a:r>
              <a:rPr lang="pt-BR" sz="900">
                <a:solidFill>
                  <a:srgbClr val="00FFEA"/>
                </a:solidFill>
              </a:rPr>
              <a:t>(1 min 23 </a:t>
            </a:r>
            <a:r>
              <a:rPr lang="pt-BR" sz="900" err="1">
                <a:solidFill>
                  <a:srgbClr val="00FFEA"/>
                </a:solidFill>
              </a:rPr>
              <a:t>seg</a:t>
            </a:r>
            <a:r>
              <a:rPr lang="pt-BR" sz="900">
                <a:solidFill>
                  <a:srgbClr val="00FFEA"/>
                </a:solidFill>
              </a:rPr>
              <a:t>)</a:t>
            </a:r>
            <a:endParaRPr lang="pt-BR" sz="1200">
              <a:solidFill>
                <a:srgbClr val="00FFEA"/>
              </a:solidFill>
            </a:endParaRPr>
          </a:p>
        </p:txBody>
      </p:sp>
      <p:pic>
        <p:nvPicPr>
          <p:cNvPr id="55" name="Imagem 54">
            <a:hlinkClick r:id="rId12"/>
            <a:extLst>
              <a:ext uri="{FF2B5EF4-FFF2-40B4-BE49-F238E27FC236}">
                <a16:creationId xmlns:a16="http://schemas.microsoft.com/office/drawing/2014/main" id="{0C0073C6-0E13-985E-CC0E-32DA80984A7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514608" y="2878127"/>
            <a:ext cx="1200318" cy="971686"/>
          </a:xfrm>
          <a:prstGeom prst="rect">
            <a:avLst/>
          </a:prstGeom>
        </p:spPr>
      </p:pic>
      <p:pic>
        <p:nvPicPr>
          <p:cNvPr id="61" name="Gráfico 60" descr="Apresentação com mídia estrutura de tópicos">
            <a:extLst>
              <a:ext uri="{FF2B5EF4-FFF2-40B4-BE49-F238E27FC236}">
                <a16:creationId xmlns:a16="http://schemas.microsoft.com/office/drawing/2014/main" id="{6602CFCC-9A65-3CAF-9241-7F53AB1E06F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933688" y="2423772"/>
            <a:ext cx="362158" cy="362158"/>
          </a:xfrm>
          <a:prstGeom prst="rect">
            <a:avLst/>
          </a:prstGeom>
        </p:spPr>
      </p:pic>
      <p:sp>
        <p:nvSpPr>
          <p:cNvPr id="64" name="Retângulo: Cantos Arredondados 63">
            <a:hlinkClick r:id="rId12"/>
            <a:extLst>
              <a:ext uri="{FF2B5EF4-FFF2-40B4-BE49-F238E27FC236}">
                <a16:creationId xmlns:a16="http://schemas.microsoft.com/office/drawing/2014/main" id="{61939EF5-7E6B-2E8E-A7E4-E4CAB3EE2D95}"/>
              </a:ext>
            </a:extLst>
          </p:cNvPr>
          <p:cNvSpPr/>
          <p:nvPr/>
        </p:nvSpPr>
        <p:spPr>
          <a:xfrm>
            <a:off x="10707859" y="4541161"/>
            <a:ext cx="813816" cy="193213"/>
          </a:xfrm>
          <a:prstGeom prst="roundRect">
            <a:avLst/>
          </a:prstGeom>
          <a:solidFill>
            <a:srgbClr val="00FF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b="1">
                <a:solidFill>
                  <a:srgbClr val="000000"/>
                </a:solidFill>
              </a:rPr>
              <a:t>ASSISTIR</a:t>
            </a:r>
          </a:p>
        </p:txBody>
      </p:sp>
    </p:spTree>
    <p:extLst>
      <p:ext uri="{BB962C8B-B14F-4D97-AF65-F5344CB8AC3E}">
        <p14:creationId xmlns:p14="http://schemas.microsoft.com/office/powerpoint/2010/main" val="3513736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C0A0430-D300-8DAA-DFFB-C9215A27D9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Agrupar 22">
            <a:extLst>
              <a:ext uri="{FF2B5EF4-FFF2-40B4-BE49-F238E27FC236}">
                <a16:creationId xmlns:a16="http://schemas.microsoft.com/office/drawing/2014/main" id="{073C9743-BFD5-F755-806D-DAD3E1D80B7A}"/>
              </a:ext>
            </a:extLst>
          </p:cNvPr>
          <p:cNvGrpSpPr/>
          <p:nvPr/>
        </p:nvGrpSpPr>
        <p:grpSpPr>
          <a:xfrm>
            <a:off x="161938" y="1466577"/>
            <a:ext cx="3723413" cy="458152"/>
            <a:chOff x="1246657" y="2174114"/>
            <a:chExt cx="3723413" cy="458152"/>
          </a:xfrm>
        </p:grpSpPr>
        <p:sp>
          <p:nvSpPr>
            <p:cNvPr id="24" name="Retângulo 23">
              <a:extLst>
                <a:ext uri="{FF2B5EF4-FFF2-40B4-BE49-F238E27FC236}">
                  <a16:creationId xmlns:a16="http://schemas.microsoft.com/office/drawing/2014/main" id="{8FE44ABF-4EBC-D9AC-0A12-0B2CC9507AB9}"/>
                </a:ext>
              </a:extLst>
            </p:cNvPr>
            <p:cNvSpPr/>
            <p:nvPr/>
          </p:nvSpPr>
          <p:spPr>
            <a:xfrm>
              <a:off x="1569724" y="2174114"/>
              <a:ext cx="3400346" cy="458152"/>
            </a:xfrm>
            <a:prstGeom prst="rect">
              <a:avLst/>
            </a:prstGeom>
            <a:solidFill>
              <a:srgbClr val="57F2AA"/>
            </a:solidFill>
            <a:ln>
              <a:solidFill>
                <a:srgbClr val="57F2A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 b="1">
                  <a:solidFill>
                    <a:schemeClr val="tx1"/>
                  </a:solidFill>
                </a:rPr>
                <a:t>Selecione quantos SPEDs quiser, de 1 ou de várias empresas, independente da competência</a:t>
              </a:r>
            </a:p>
          </p:txBody>
        </p:sp>
        <p:sp>
          <p:nvSpPr>
            <p:cNvPr id="25" name="Elipse 24">
              <a:extLst>
                <a:ext uri="{FF2B5EF4-FFF2-40B4-BE49-F238E27FC236}">
                  <a16:creationId xmlns:a16="http://schemas.microsoft.com/office/drawing/2014/main" id="{7DFC0B87-E94B-819A-4737-9A8BB30425D8}"/>
                </a:ext>
              </a:extLst>
            </p:cNvPr>
            <p:cNvSpPr/>
            <p:nvPr/>
          </p:nvSpPr>
          <p:spPr>
            <a:xfrm>
              <a:off x="1246657" y="2279404"/>
              <a:ext cx="247573" cy="247573"/>
            </a:xfrm>
            <a:prstGeom prst="ellipse">
              <a:avLst/>
            </a:prstGeom>
            <a:solidFill>
              <a:srgbClr val="57F2A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400">
                  <a:solidFill>
                    <a:srgbClr val="005C4B"/>
                  </a:solidFill>
                </a:rPr>
                <a:t>1</a:t>
              </a:r>
            </a:p>
          </p:txBody>
        </p:sp>
      </p:grpSp>
      <p:sp>
        <p:nvSpPr>
          <p:cNvPr id="8" name="Retângulo 7">
            <a:extLst>
              <a:ext uri="{FF2B5EF4-FFF2-40B4-BE49-F238E27FC236}">
                <a16:creationId xmlns:a16="http://schemas.microsoft.com/office/drawing/2014/main" id="{E450B9BA-7456-12AA-2BA2-CE92E4A50F19}"/>
              </a:ext>
            </a:extLst>
          </p:cNvPr>
          <p:cNvSpPr/>
          <p:nvPr/>
        </p:nvSpPr>
        <p:spPr>
          <a:xfrm>
            <a:off x="1036377" y="197107"/>
            <a:ext cx="10119246" cy="9429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3200" b="1">
                <a:solidFill>
                  <a:srgbClr val="FFFFFF"/>
                </a:solidFill>
                <a:latin typeface="Montserrat"/>
              </a:rPr>
              <a:t>Correção através da Conversão</a:t>
            </a:r>
            <a:br>
              <a:rPr lang="pt-BR" sz="3200" b="1">
                <a:solidFill>
                  <a:srgbClr val="FFFFFF"/>
                </a:solidFill>
                <a:latin typeface="Montserrat"/>
              </a:rPr>
            </a:br>
            <a:r>
              <a:rPr lang="pt-BR" sz="3200" b="1">
                <a:solidFill>
                  <a:srgbClr val="00FFEA"/>
                </a:solidFill>
                <a:latin typeface="Montserrat"/>
              </a:rPr>
              <a:t>de SPEDs para Excel (Em Lote)</a:t>
            </a:r>
            <a:endParaRPr lang="pt-BR" sz="3600" i="1" noProof="0">
              <a:solidFill>
                <a:srgbClr val="00FFEA"/>
              </a:solidFill>
              <a:latin typeface="Montserrat"/>
            </a:endParaRPr>
          </a:p>
        </p:txBody>
      </p: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AD306FA6-025C-E9B2-E3CE-4A76E6CDA12C}"/>
              </a:ext>
            </a:extLst>
          </p:cNvPr>
          <p:cNvGrpSpPr/>
          <p:nvPr/>
        </p:nvGrpSpPr>
        <p:grpSpPr>
          <a:xfrm>
            <a:off x="190819" y="2015555"/>
            <a:ext cx="3853279" cy="2023568"/>
            <a:chOff x="369929" y="2222949"/>
            <a:chExt cx="3853279" cy="2023568"/>
          </a:xfrm>
        </p:grpSpPr>
        <p:pic>
          <p:nvPicPr>
            <p:cNvPr id="20" name="Imagem 19">
              <a:extLst>
                <a:ext uri="{FF2B5EF4-FFF2-40B4-BE49-F238E27FC236}">
                  <a16:creationId xmlns:a16="http://schemas.microsoft.com/office/drawing/2014/main" id="{CA3324E3-BC94-E008-AA78-DCCFDA607B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b="80423"/>
            <a:stretch>
              <a:fillRect/>
            </a:stretch>
          </p:blipFill>
          <p:spPr>
            <a:xfrm>
              <a:off x="369929" y="2222949"/>
              <a:ext cx="3853279" cy="497137"/>
            </a:xfrm>
            <a:prstGeom prst="rect">
              <a:avLst/>
            </a:prstGeom>
          </p:spPr>
        </p:pic>
        <p:pic>
          <p:nvPicPr>
            <p:cNvPr id="21" name="Imagem 20">
              <a:extLst>
                <a:ext uri="{FF2B5EF4-FFF2-40B4-BE49-F238E27FC236}">
                  <a16:creationId xmlns:a16="http://schemas.microsoft.com/office/drawing/2014/main" id="{74914FF2-8B4A-4083-C730-86E254D74D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39889"/>
            <a:stretch>
              <a:fillRect/>
            </a:stretch>
          </p:blipFill>
          <p:spPr>
            <a:xfrm>
              <a:off x="369929" y="2720086"/>
              <a:ext cx="3853279" cy="1526431"/>
            </a:xfrm>
            <a:prstGeom prst="rect">
              <a:avLst/>
            </a:prstGeom>
          </p:spPr>
        </p:pic>
      </p:grpSp>
      <p:grpSp>
        <p:nvGrpSpPr>
          <p:cNvPr id="28" name="Agrupar 27">
            <a:extLst>
              <a:ext uri="{FF2B5EF4-FFF2-40B4-BE49-F238E27FC236}">
                <a16:creationId xmlns:a16="http://schemas.microsoft.com/office/drawing/2014/main" id="{C62ED57F-98C6-2E16-AF0F-9EFF03635D65}"/>
              </a:ext>
            </a:extLst>
          </p:cNvPr>
          <p:cNvGrpSpPr/>
          <p:nvPr/>
        </p:nvGrpSpPr>
        <p:grpSpPr>
          <a:xfrm>
            <a:off x="161938" y="4489125"/>
            <a:ext cx="3723413" cy="458152"/>
            <a:chOff x="1246657" y="2174114"/>
            <a:chExt cx="3723413" cy="458152"/>
          </a:xfrm>
        </p:grpSpPr>
        <p:sp>
          <p:nvSpPr>
            <p:cNvPr id="29" name="Retângulo 28">
              <a:extLst>
                <a:ext uri="{FF2B5EF4-FFF2-40B4-BE49-F238E27FC236}">
                  <a16:creationId xmlns:a16="http://schemas.microsoft.com/office/drawing/2014/main" id="{09C3A40F-8B61-25B2-02A1-0DEFB87368C3}"/>
                </a:ext>
              </a:extLst>
            </p:cNvPr>
            <p:cNvSpPr/>
            <p:nvPr/>
          </p:nvSpPr>
          <p:spPr>
            <a:xfrm>
              <a:off x="1569724" y="2174114"/>
              <a:ext cx="3400346" cy="458152"/>
            </a:xfrm>
            <a:prstGeom prst="rect">
              <a:avLst/>
            </a:prstGeom>
            <a:solidFill>
              <a:srgbClr val="57F2AA"/>
            </a:solidFill>
            <a:ln>
              <a:solidFill>
                <a:srgbClr val="57F2A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 b="1">
                  <a:solidFill>
                    <a:schemeClr val="tx1"/>
                  </a:solidFill>
                </a:rPr>
                <a:t>Clique em “Exportar para Excel” para gerar </a:t>
              </a:r>
              <a:br>
                <a:rPr lang="pt-BR" sz="1100" b="1">
                  <a:solidFill>
                    <a:schemeClr val="tx1"/>
                  </a:solidFill>
                </a:rPr>
              </a:br>
              <a:r>
                <a:rPr lang="pt-BR" sz="1100" b="1">
                  <a:solidFill>
                    <a:schemeClr val="tx1"/>
                  </a:solidFill>
                </a:rPr>
                <a:t>1 Único Excel com todos os SPED selecionados</a:t>
              </a:r>
            </a:p>
          </p:txBody>
        </p:sp>
        <p:sp>
          <p:nvSpPr>
            <p:cNvPr id="31" name="Elipse 30">
              <a:extLst>
                <a:ext uri="{FF2B5EF4-FFF2-40B4-BE49-F238E27FC236}">
                  <a16:creationId xmlns:a16="http://schemas.microsoft.com/office/drawing/2014/main" id="{311E6DDB-E3E7-1ED9-865B-C86210C2B5EE}"/>
                </a:ext>
              </a:extLst>
            </p:cNvPr>
            <p:cNvSpPr/>
            <p:nvPr/>
          </p:nvSpPr>
          <p:spPr>
            <a:xfrm>
              <a:off x="1246657" y="2279404"/>
              <a:ext cx="247573" cy="247573"/>
            </a:xfrm>
            <a:prstGeom prst="ellipse">
              <a:avLst/>
            </a:prstGeom>
            <a:solidFill>
              <a:srgbClr val="57F2A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400">
                  <a:solidFill>
                    <a:srgbClr val="005C4B"/>
                  </a:solidFill>
                </a:rPr>
                <a:t>2</a:t>
              </a:r>
            </a:p>
          </p:txBody>
        </p:sp>
      </p:grpSp>
      <p:pic>
        <p:nvPicPr>
          <p:cNvPr id="35" name="Imagem 34">
            <a:extLst>
              <a:ext uri="{FF2B5EF4-FFF2-40B4-BE49-F238E27FC236}">
                <a16:creationId xmlns:a16="http://schemas.microsoft.com/office/drawing/2014/main" id="{B98AFFBD-C57E-1E23-D393-C9557E00F3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819" y="5039770"/>
            <a:ext cx="3853279" cy="1661041"/>
          </a:xfrm>
          <a:prstGeom prst="rect">
            <a:avLst/>
          </a:prstGeom>
        </p:spPr>
      </p:pic>
      <p:grpSp>
        <p:nvGrpSpPr>
          <p:cNvPr id="52" name="Agrupar 51">
            <a:extLst>
              <a:ext uri="{FF2B5EF4-FFF2-40B4-BE49-F238E27FC236}">
                <a16:creationId xmlns:a16="http://schemas.microsoft.com/office/drawing/2014/main" id="{5E689D13-FB24-03FC-4B41-62105572F9A1}"/>
              </a:ext>
            </a:extLst>
          </p:cNvPr>
          <p:cNvGrpSpPr/>
          <p:nvPr/>
        </p:nvGrpSpPr>
        <p:grpSpPr>
          <a:xfrm>
            <a:off x="4198178" y="1466577"/>
            <a:ext cx="4825060" cy="4707980"/>
            <a:chOff x="4528119" y="1466577"/>
            <a:chExt cx="4825060" cy="4707980"/>
          </a:xfrm>
        </p:grpSpPr>
        <p:pic>
          <p:nvPicPr>
            <p:cNvPr id="38" name="Imagem 37">
              <a:extLst>
                <a:ext uri="{FF2B5EF4-FFF2-40B4-BE49-F238E27FC236}">
                  <a16:creationId xmlns:a16="http://schemas.microsoft.com/office/drawing/2014/main" id="{4E2F2539-167F-912E-0325-5EDB76EFDF2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860676" y="2002272"/>
              <a:ext cx="4443578" cy="939764"/>
            </a:xfrm>
            <a:prstGeom prst="rect">
              <a:avLst/>
            </a:prstGeom>
          </p:spPr>
        </p:pic>
        <p:pic>
          <p:nvPicPr>
            <p:cNvPr id="41" name="Imagem 40">
              <a:extLst>
                <a:ext uri="{FF2B5EF4-FFF2-40B4-BE49-F238E27FC236}">
                  <a16:creationId xmlns:a16="http://schemas.microsoft.com/office/drawing/2014/main" id="{9875089B-A6A1-E585-6435-D1ED5CE5DFB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40124" t="-6232"/>
            <a:stretch>
              <a:fillRect/>
            </a:stretch>
          </p:blipFill>
          <p:spPr>
            <a:xfrm>
              <a:off x="4860675" y="3060231"/>
              <a:ext cx="4443577" cy="271855"/>
            </a:xfrm>
            <a:prstGeom prst="rect">
              <a:avLst/>
            </a:prstGeom>
          </p:spPr>
        </p:pic>
        <p:pic>
          <p:nvPicPr>
            <p:cNvPr id="43" name="Imagem 42">
              <a:extLst>
                <a:ext uri="{FF2B5EF4-FFF2-40B4-BE49-F238E27FC236}">
                  <a16:creationId xmlns:a16="http://schemas.microsoft.com/office/drawing/2014/main" id="{0CCD15F1-51D3-A636-B8CB-BC814F799B5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860675" y="3483232"/>
              <a:ext cx="2241890" cy="2691325"/>
            </a:xfrm>
            <a:prstGeom prst="rect">
              <a:avLst/>
            </a:prstGeom>
          </p:spPr>
        </p:pic>
        <p:grpSp>
          <p:nvGrpSpPr>
            <p:cNvPr id="44" name="Agrupar 43">
              <a:extLst>
                <a:ext uri="{FF2B5EF4-FFF2-40B4-BE49-F238E27FC236}">
                  <a16:creationId xmlns:a16="http://schemas.microsoft.com/office/drawing/2014/main" id="{305F9520-17CE-A27E-09AB-99574FE80A45}"/>
                </a:ext>
              </a:extLst>
            </p:cNvPr>
            <p:cNvGrpSpPr/>
            <p:nvPr/>
          </p:nvGrpSpPr>
          <p:grpSpPr>
            <a:xfrm>
              <a:off x="4528119" y="1466577"/>
              <a:ext cx="4776133" cy="458152"/>
              <a:chOff x="1246657" y="2174114"/>
              <a:chExt cx="4776133" cy="458152"/>
            </a:xfrm>
          </p:grpSpPr>
          <p:sp>
            <p:nvSpPr>
              <p:cNvPr id="45" name="Retângulo 44">
                <a:extLst>
                  <a:ext uri="{FF2B5EF4-FFF2-40B4-BE49-F238E27FC236}">
                    <a16:creationId xmlns:a16="http://schemas.microsoft.com/office/drawing/2014/main" id="{806A3627-7141-E606-DFBD-3E4DF07F997C}"/>
                  </a:ext>
                </a:extLst>
              </p:cNvPr>
              <p:cNvSpPr/>
              <p:nvPr/>
            </p:nvSpPr>
            <p:spPr>
              <a:xfrm>
                <a:off x="1569724" y="2174114"/>
                <a:ext cx="4453066" cy="458152"/>
              </a:xfrm>
              <a:prstGeom prst="rect">
                <a:avLst/>
              </a:prstGeom>
              <a:solidFill>
                <a:srgbClr val="57F2AA"/>
              </a:solidFill>
              <a:ln>
                <a:solidFill>
                  <a:srgbClr val="57F2AA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1100" b="1">
                    <a:solidFill>
                      <a:schemeClr val="tx1"/>
                    </a:solidFill>
                  </a:rPr>
                  <a:t>Acesse seu Excel Único, filtre e faça diversas Alterações em Lote, corrigindo todos os SPEDs de uma única vez</a:t>
                </a:r>
              </a:p>
            </p:txBody>
          </p:sp>
          <p:sp>
            <p:nvSpPr>
              <p:cNvPr id="46" name="Elipse 45">
                <a:extLst>
                  <a:ext uri="{FF2B5EF4-FFF2-40B4-BE49-F238E27FC236}">
                    <a16:creationId xmlns:a16="http://schemas.microsoft.com/office/drawing/2014/main" id="{AE700791-0889-1788-A00A-D702F81F729C}"/>
                  </a:ext>
                </a:extLst>
              </p:cNvPr>
              <p:cNvSpPr/>
              <p:nvPr/>
            </p:nvSpPr>
            <p:spPr>
              <a:xfrm>
                <a:off x="1246657" y="2279404"/>
                <a:ext cx="247573" cy="247573"/>
              </a:xfrm>
              <a:prstGeom prst="ellipse">
                <a:avLst/>
              </a:prstGeom>
              <a:solidFill>
                <a:srgbClr val="57F2AA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1400">
                    <a:solidFill>
                      <a:srgbClr val="005C4B"/>
                    </a:solidFill>
                  </a:rPr>
                  <a:t>3</a:t>
                </a:r>
              </a:p>
            </p:txBody>
          </p:sp>
        </p:grpSp>
        <p:pic>
          <p:nvPicPr>
            <p:cNvPr id="48" name="Imagem 47">
              <a:extLst>
                <a:ext uri="{FF2B5EF4-FFF2-40B4-BE49-F238E27FC236}">
                  <a16:creationId xmlns:a16="http://schemas.microsoft.com/office/drawing/2014/main" id="{4B38A036-35CC-E324-92FE-0420B54E52C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l="24935"/>
            <a:stretch>
              <a:fillRect/>
            </a:stretch>
          </p:blipFill>
          <p:spPr>
            <a:xfrm>
              <a:off x="7268065" y="3483232"/>
              <a:ext cx="2085114" cy="2688292"/>
            </a:xfrm>
            <a:prstGeom prst="rect">
              <a:avLst/>
            </a:prstGeom>
          </p:spPr>
        </p:pic>
      </p:grpSp>
      <p:grpSp>
        <p:nvGrpSpPr>
          <p:cNvPr id="49" name="Agrupar 48">
            <a:extLst>
              <a:ext uri="{FF2B5EF4-FFF2-40B4-BE49-F238E27FC236}">
                <a16:creationId xmlns:a16="http://schemas.microsoft.com/office/drawing/2014/main" id="{DC7D5304-7D18-E5EE-49B0-3051205180FE}"/>
              </a:ext>
            </a:extLst>
          </p:cNvPr>
          <p:cNvGrpSpPr/>
          <p:nvPr/>
        </p:nvGrpSpPr>
        <p:grpSpPr>
          <a:xfrm>
            <a:off x="9194388" y="1466577"/>
            <a:ext cx="2853067" cy="458152"/>
            <a:chOff x="1246657" y="2174114"/>
            <a:chExt cx="2853067" cy="458152"/>
          </a:xfrm>
        </p:grpSpPr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045AA176-A908-7566-AE09-D4CFEA9E8FB8}"/>
                </a:ext>
              </a:extLst>
            </p:cNvPr>
            <p:cNvSpPr/>
            <p:nvPr/>
          </p:nvSpPr>
          <p:spPr>
            <a:xfrm>
              <a:off x="1569724" y="2174114"/>
              <a:ext cx="2530000" cy="458152"/>
            </a:xfrm>
            <a:prstGeom prst="rect">
              <a:avLst/>
            </a:prstGeom>
            <a:solidFill>
              <a:srgbClr val="57F2AA"/>
            </a:solidFill>
            <a:ln>
              <a:solidFill>
                <a:srgbClr val="57F2A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 b="1">
                  <a:solidFill>
                    <a:schemeClr val="tx1"/>
                  </a:solidFill>
                </a:rPr>
                <a:t>Converta o Excel alterado em SPEDs Corrigidos (TXT) em um único clique</a:t>
              </a:r>
            </a:p>
          </p:txBody>
        </p:sp>
        <p:sp>
          <p:nvSpPr>
            <p:cNvPr id="51" name="Elipse 50">
              <a:extLst>
                <a:ext uri="{FF2B5EF4-FFF2-40B4-BE49-F238E27FC236}">
                  <a16:creationId xmlns:a16="http://schemas.microsoft.com/office/drawing/2014/main" id="{03E07A6F-D056-8E27-05A9-5405A5567955}"/>
                </a:ext>
              </a:extLst>
            </p:cNvPr>
            <p:cNvSpPr/>
            <p:nvPr/>
          </p:nvSpPr>
          <p:spPr>
            <a:xfrm>
              <a:off x="1246657" y="2279404"/>
              <a:ext cx="247573" cy="247573"/>
            </a:xfrm>
            <a:prstGeom prst="ellipse">
              <a:avLst/>
            </a:prstGeom>
            <a:solidFill>
              <a:srgbClr val="57F2A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400">
                  <a:solidFill>
                    <a:srgbClr val="005C4B"/>
                  </a:solidFill>
                </a:rPr>
                <a:t>4</a:t>
              </a:r>
            </a:p>
          </p:txBody>
        </p:sp>
      </p:grpSp>
      <p:pic>
        <p:nvPicPr>
          <p:cNvPr id="54" name="Imagem 53">
            <a:extLst>
              <a:ext uri="{FF2B5EF4-FFF2-40B4-BE49-F238E27FC236}">
                <a16:creationId xmlns:a16="http://schemas.microsoft.com/office/drawing/2014/main" id="{BA45C4F4-3DCC-E2B4-FFD3-4922C46D121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34506" y="2060070"/>
            <a:ext cx="2495898" cy="466790"/>
          </a:xfrm>
          <a:prstGeom prst="rect">
            <a:avLst/>
          </a:prstGeom>
        </p:spPr>
      </p:pic>
      <p:pic>
        <p:nvPicPr>
          <p:cNvPr id="56" name="Imagem 55">
            <a:extLst>
              <a:ext uri="{FF2B5EF4-FFF2-40B4-BE49-F238E27FC236}">
                <a16:creationId xmlns:a16="http://schemas.microsoft.com/office/drawing/2014/main" id="{1E3F6077-8A9A-5603-F433-0C02A5092C2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517455" y="2605639"/>
            <a:ext cx="2530000" cy="1769389"/>
          </a:xfrm>
          <a:prstGeom prst="rect">
            <a:avLst/>
          </a:prstGeom>
        </p:spPr>
      </p:pic>
      <p:grpSp>
        <p:nvGrpSpPr>
          <p:cNvPr id="57" name="Agrupar 56">
            <a:extLst>
              <a:ext uri="{FF2B5EF4-FFF2-40B4-BE49-F238E27FC236}">
                <a16:creationId xmlns:a16="http://schemas.microsoft.com/office/drawing/2014/main" id="{70F785A1-1231-C5BD-A7AB-A627A12A8094}"/>
              </a:ext>
            </a:extLst>
          </p:cNvPr>
          <p:cNvGrpSpPr/>
          <p:nvPr/>
        </p:nvGrpSpPr>
        <p:grpSpPr>
          <a:xfrm>
            <a:off x="9194388" y="4762926"/>
            <a:ext cx="2853067" cy="458152"/>
            <a:chOff x="1246657" y="2174114"/>
            <a:chExt cx="2853067" cy="458152"/>
          </a:xfrm>
        </p:grpSpPr>
        <p:sp>
          <p:nvSpPr>
            <p:cNvPr id="58" name="Retângulo 57">
              <a:extLst>
                <a:ext uri="{FF2B5EF4-FFF2-40B4-BE49-F238E27FC236}">
                  <a16:creationId xmlns:a16="http://schemas.microsoft.com/office/drawing/2014/main" id="{7B53B495-A8E8-64F3-592A-81152DB78863}"/>
                </a:ext>
              </a:extLst>
            </p:cNvPr>
            <p:cNvSpPr/>
            <p:nvPr/>
          </p:nvSpPr>
          <p:spPr>
            <a:xfrm>
              <a:off x="1569724" y="2174114"/>
              <a:ext cx="2530000" cy="458152"/>
            </a:xfrm>
            <a:prstGeom prst="rect">
              <a:avLst/>
            </a:prstGeom>
            <a:solidFill>
              <a:srgbClr val="57F2AA"/>
            </a:solidFill>
            <a:ln>
              <a:solidFill>
                <a:srgbClr val="57F2A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 b="1">
                  <a:solidFill>
                    <a:schemeClr val="tx1"/>
                  </a:solidFill>
                </a:rPr>
                <a:t>Baixe seus SPEDs corrigidos </a:t>
              </a:r>
              <a:br>
                <a:rPr lang="pt-BR" sz="1100" b="1">
                  <a:solidFill>
                    <a:schemeClr val="tx1"/>
                  </a:solidFill>
                </a:rPr>
              </a:br>
              <a:r>
                <a:rPr lang="pt-BR" sz="1100" b="1">
                  <a:solidFill>
                    <a:schemeClr val="tx1"/>
                  </a:solidFill>
                </a:rPr>
                <a:t>em um único clique</a:t>
              </a:r>
            </a:p>
          </p:txBody>
        </p:sp>
        <p:sp>
          <p:nvSpPr>
            <p:cNvPr id="59" name="Elipse 58">
              <a:extLst>
                <a:ext uri="{FF2B5EF4-FFF2-40B4-BE49-F238E27FC236}">
                  <a16:creationId xmlns:a16="http://schemas.microsoft.com/office/drawing/2014/main" id="{572B9B9F-461E-9A11-190C-7C338321785F}"/>
                </a:ext>
              </a:extLst>
            </p:cNvPr>
            <p:cNvSpPr/>
            <p:nvPr/>
          </p:nvSpPr>
          <p:spPr>
            <a:xfrm>
              <a:off x="1246657" y="2279404"/>
              <a:ext cx="247573" cy="247573"/>
            </a:xfrm>
            <a:prstGeom prst="ellipse">
              <a:avLst/>
            </a:prstGeom>
            <a:solidFill>
              <a:srgbClr val="57F2A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400">
                  <a:solidFill>
                    <a:srgbClr val="005C4B"/>
                  </a:solidFill>
                </a:rPr>
                <a:t>5</a:t>
              </a:r>
            </a:p>
          </p:txBody>
        </p:sp>
      </p:grpSp>
      <p:pic>
        <p:nvPicPr>
          <p:cNvPr id="61" name="Imagem 60">
            <a:extLst>
              <a:ext uri="{FF2B5EF4-FFF2-40B4-BE49-F238E27FC236}">
                <a16:creationId xmlns:a16="http://schemas.microsoft.com/office/drawing/2014/main" id="{B7D05CF0-33DE-2A5C-06D9-A82F107CABE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820717" y="5391423"/>
            <a:ext cx="2180464" cy="458152"/>
          </a:xfrm>
          <a:prstGeom prst="rect">
            <a:avLst/>
          </a:prstGeom>
        </p:spPr>
      </p:pic>
      <p:sp>
        <p:nvSpPr>
          <p:cNvPr id="63" name="Retângulo: Cantos Arredondados 62">
            <a:hlinkClick r:id="rId12" action="ppaction://hlinksldjump"/>
            <a:extLst>
              <a:ext uri="{FF2B5EF4-FFF2-40B4-BE49-F238E27FC236}">
                <a16:creationId xmlns:a16="http://schemas.microsoft.com/office/drawing/2014/main" id="{E9940976-3AD3-3B01-DFE2-03D555030366}"/>
              </a:ext>
            </a:extLst>
          </p:cNvPr>
          <p:cNvSpPr/>
          <p:nvPr/>
        </p:nvSpPr>
        <p:spPr>
          <a:xfrm>
            <a:off x="11064239" y="192145"/>
            <a:ext cx="977287" cy="374904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b="1">
                <a:solidFill>
                  <a:schemeClr val="tx1"/>
                </a:solidFill>
              </a:rPr>
              <a:t>Conteúdo da Proposta</a:t>
            </a:r>
          </a:p>
        </p:txBody>
      </p:sp>
      <p:pic>
        <p:nvPicPr>
          <p:cNvPr id="64" name="Picture 2" descr="e-Auditoria - e-Auditoria added a new photo.">
            <a:extLst>
              <a:ext uri="{FF2B5EF4-FFF2-40B4-BE49-F238E27FC236}">
                <a16:creationId xmlns:a16="http://schemas.microsoft.com/office/drawing/2014/main" id="{EC5639E5-8DD1-C1F0-A8EA-8740C3CA63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929" y="192145"/>
            <a:ext cx="942974" cy="942974"/>
          </a:xfrm>
          <a:prstGeom prst="roundRect">
            <a:avLst>
              <a:gd name="adj" fmla="val 9840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05804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CC9473D-E1E7-90A0-C6C9-0442068019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7" name="Conector reto 86">
            <a:extLst>
              <a:ext uri="{FF2B5EF4-FFF2-40B4-BE49-F238E27FC236}">
                <a16:creationId xmlns:a16="http://schemas.microsoft.com/office/drawing/2014/main" id="{69D9076F-A7EF-56CD-B8C0-D45612658345}"/>
              </a:ext>
            </a:extLst>
          </p:cNvPr>
          <p:cNvCxnSpPr>
            <a:cxnSpLocks/>
          </p:cNvCxnSpPr>
          <p:nvPr/>
        </p:nvCxnSpPr>
        <p:spPr>
          <a:xfrm>
            <a:off x="3086021" y="1663925"/>
            <a:ext cx="0" cy="4927461"/>
          </a:xfrm>
          <a:prstGeom prst="line">
            <a:avLst/>
          </a:prstGeom>
          <a:ln>
            <a:solidFill>
              <a:srgbClr val="0A2F4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Retângulo 38">
            <a:extLst>
              <a:ext uri="{FF2B5EF4-FFF2-40B4-BE49-F238E27FC236}">
                <a16:creationId xmlns:a16="http://schemas.microsoft.com/office/drawing/2014/main" id="{9C841E88-54DE-6E0C-5463-58769206317F}"/>
              </a:ext>
            </a:extLst>
          </p:cNvPr>
          <p:cNvSpPr/>
          <p:nvPr/>
        </p:nvSpPr>
        <p:spPr>
          <a:xfrm>
            <a:off x="1146162" y="387435"/>
            <a:ext cx="10119246" cy="9429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3200" b="1">
                <a:solidFill>
                  <a:srgbClr val="FFFFFF"/>
                </a:solidFill>
                <a:latin typeface="Montserrat"/>
              </a:rPr>
              <a:t>Como Funciona</a:t>
            </a:r>
            <a:br>
              <a:rPr lang="pt-BR" sz="3600" b="1">
                <a:solidFill>
                  <a:srgbClr val="FFFFFF"/>
                </a:solidFill>
                <a:latin typeface="Montserrat"/>
              </a:rPr>
            </a:br>
            <a:r>
              <a:rPr lang="pt-BR" sz="3600" b="1">
                <a:solidFill>
                  <a:srgbClr val="FFFFFF"/>
                </a:solidFill>
                <a:latin typeface="Montserrat"/>
              </a:rPr>
              <a:t>do </a:t>
            </a:r>
            <a:r>
              <a:rPr lang="pt-BR" sz="3600" b="1">
                <a:solidFill>
                  <a:srgbClr val="00FFEA"/>
                </a:solidFill>
                <a:latin typeface="Montserrat"/>
              </a:rPr>
              <a:t>Arquivo do Cliente </a:t>
            </a:r>
            <a:r>
              <a:rPr lang="pt-BR" sz="3600" b="1">
                <a:solidFill>
                  <a:schemeClr val="bg1"/>
                </a:solidFill>
                <a:latin typeface="Montserrat"/>
              </a:rPr>
              <a:t>ao</a:t>
            </a:r>
            <a:r>
              <a:rPr lang="pt-BR" sz="3600" b="1">
                <a:solidFill>
                  <a:srgbClr val="00FFEA"/>
                </a:solidFill>
                <a:latin typeface="Montserrat"/>
              </a:rPr>
              <a:t> SPED Corrigido </a:t>
            </a:r>
            <a:br>
              <a:rPr lang="pt-BR" sz="3600" b="1">
                <a:solidFill>
                  <a:srgbClr val="00FFEA"/>
                </a:solidFill>
                <a:latin typeface="Montserrat"/>
              </a:rPr>
            </a:br>
            <a:r>
              <a:rPr lang="pt-BR" i="1">
                <a:solidFill>
                  <a:srgbClr val="00FFEA"/>
                </a:solidFill>
                <a:latin typeface="Montserrat"/>
              </a:rPr>
              <a:t>(Início)                                                         (Fim)</a:t>
            </a:r>
            <a:endParaRPr lang="pt-BR" sz="3600" i="1" noProof="0">
              <a:solidFill>
                <a:srgbClr val="00FFEA"/>
              </a:solidFill>
              <a:latin typeface="Montserrat"/>
            </a:endParaRPr>
          </a:p>
        </p:txBody>
      </p:sp>
      <p:grpSp>
        <p:nvGrpSpPr>
          <p:cNvPr id="90" name="Agrupar 89">
            <a:extLst>
              <a:ext uri="{FF2B5EF4-FFF2-40B4-BE49-F238E27FC236}">
                <a16:creationId xmlns:a16="http://schemas.microsoft.com/office/drawing/2014/main" id="{83643942-EA2E-3411-C96E-8419DFAC171B}"/>
              </a:ext>
            </a:extLst>
          </p:cNvPr>
          <p:cNvGrpSpPr/>
          <p:nvPr/>
        </p:nvGrpSpPr>
        <p:grpSpPr>
          <a:xfrm>
            <a:off x="188075" y="3108953"/>
            <a:ext cx="11912512" cy="3632526"/>
            <a:chOff x="188075" y="1773929"/>
            <a:chExt cx="11912512" cy="3632526"/>
          </a:xfrm>
        </p:grpSpPr>
        <p:grpSp>
          <p:nvGrpSpPr>
            <p:cNvPr id="78" name="Agrupar 77">
              <a:extLst>
                <a:ext uri="{FF2B5EF4-FFF2-40B4-BE49-F238E27FC236}">
                  <a16:creationId xmlns:a16="http://schemas.microsoft.com/office/drawing/2014/main" id="{86C7E905-9424-A734-0568-7144B421542F}"/>
                </a:ext>
              </a:extLst>
            </p:cNvPr>
            <p:cNvGrpSpPr/>
            <p:nvPr/>
          </p:nvGrpSpPr>
          <p:grpSpPr>
            <a:xfrm>
              <a:off x="188075" y="1774398"/>
              <a:ext cx="2595596" cy="3593559"/>
              <a:chOff x="581267" y="1774398"/>
              <a:chExt cx="2595596" cy="3593559"/>
            </a:xfrm>
          </p:grpSpPr>
          <p:pic>
            <p:nvPicPr>
              <p:cNvPr id="1032" name="Picture 8">
                <a:extLst>
                  <a:ext uri="{FF2B5EF4-FFF2-40B4-BE49-F238E27FC236}">
                    <a16:creationId xmlns:a16="http://schemas.microsoft.com/office/drawing/2014/main" id="{1262F97A-CDB4-2E61-DA16-459DD9668BB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2550" b="39075"/>
              <a:stretch>
                <a:fillRect/>
              </a:stretch>
            </p:blipFill>
            <p:spPr bwMode="auto">
              <a:xfrm>
                <a:off x="838780" y="1774398"/>
                <a:ext cx="2080571" cy="75853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4" name="Picture 10">
                <a:extLst>
                  <a:ext uri="{FF2B5EF4-FFF2-40B4-BE49-F238E27FC236}">
                    <a16:creationId xmlns:a16="http://schemas.microsoft.com/office/drawing/2014/main" id="{675AFE71-5BAB-6BAB-4B53-6449FE3CC08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31639"/>
              <a:stretch>
                <a:fillRect/>
              </a:stretch>
            </p:blipFill>
            <p:spPr bwMode="auto">
              <a:xfrm>
                <a:off x="581267" y="2731406"/>
                <a:ext cx="2595596" cy="13712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6" name="Picture 12">
                <a:extLst>
                  <a:ext uri="{FF2B5EF4-FFF2-40B4-BE49-F238E27FC236}">
                    <a16:creationId xmlns:a16="http://schemas.microsoft.com/office/drawing/2014/main" id="{59F072BF-0340-4BF0-DD1B-8ED2ABF8707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9039" y="4301135"/>
                <a:ext cx="2520053" cy="10668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79" name="Agrupar 78">
              <a:extLst>
                <a:ext uri="{FF2B5EF4-FFF2-40B4-BE49-F238E27FC236}">
                  <a16:creationId xmlns:a16="http://schemas.microsoft.com/office/drawing/2014/main" id="{55C24FAD-1204-EC31-B434-21B0C295CE89}"/>
                </a:ext>
              </a:extLst>
            </p:cNvPr>
            <p:cNvGrpSpPr/>
            <p:nvPr/>
          </p:nvGrpSpPr>
          <p:grpSpPr>
            <a:xfrm>
              <a:off x="3388370" y="1773929"/>
              <a:ext cx="2713465" cy="3632526"/>
              <a:chOff x="4018264" y="1773929"/>
              <a:chExt cx="2713465" cy="3632526"/>
            </a:xfrm>
          </p:grpSpPr>
          <p:grpSp>
            <p:nvGrpSpPr>
              <p:cNvPr id="46" name="Agrupar 45">
                <a:extLst>
                  <a:ext uri="{FF2B5EF4-FFF2-40B4-BE49-F238E27FC236}">
                    <a16:creationId xmlns:a16="http://schemas.microsoft.com/office/drawing/2014/main" id="{26A37280-174D-6CA5-125E-6740A9112C90}"/>
                  </a:ext>
                </a:extLst>
              </p:cNvPr>
              <p:cNvGrpSpPr/>
              <p:nvPr/>
            </p:nvGrpSpPr>
            <p:grpSpPr>
              <a:xfrm>
                <a:off x="4116129" y="1773929"/>
                <a:ext cx="2517735" cy="301509"/>
                <a:chOff x="4074315" y="2277331"/>
                <a:chExt cx="3820932" cy="457572"/>
              </a:xfrm>
            </p:grpSpPr>
            <p:pic>
              <p:nvPicPr>
                <p:cNvPr id="43" name="Imagem 42">
                  <a:extLst>
                    <a:ext uri="{FF2B5EF4-FFF2-40B4-BE49-F238E27FC236}">
                      <a16:creationId xmlns:a16="http://schemas.microsoft.com/office/drawing/2014/main" id="{75B9501C-C69B-C11D-75AE-AC35750AA40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rcRect r="74684"/>
                <a:stretch>
                  <a:fillRect/>
                </a:stretch>
              </p:blipFill>
              <p:spPr>
                <a:xfrm>
                  <a:off x="4074315" y="2277331"/>
                  <a:ext cx="1741269" cy="457264"/>
                </a:xfrm>
                <a:prstGeom prst="rect">
                  <a:avLst/>
                </a:prstGeom>
              </p:spPr>
            </p:pic>
            <p:pic>
              <p:nvPicPr>
                <p:cNvPr id="45" name="Imagem 44">
                  <a:extLst>
                    <a:ext uri="{FF2B5EF4-FFF2-40B4-BE49-F238E27FC236}">
                      <a16:creationId xmlns:a16="http://schemas.microsoft.com/office/drawing/2014/main" id="{1488C969-2C18-21E7-DB7C-1103077EA73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rcRect l="69764" t="-68" b="1"/>
                <a:stretch>
                  <a:fillRect/>
                </a:stretch>
              </p:blipFill>
              <p:spPr>
                <a:xfrm>
                  <a:off x="5815584" y="2277331"/>
                  <a:ext cx="2079663" cy="457572"/>
                </a:xfrm>
                <a:prstGeom prst="rect">
                  <a:avLst/>
                </a:prstGeom>
              </p:spPr>
            </p:pic>
          </p:grpSp>
          <p:pic>
            <p:nvPicPr>
              <p:cNvPr id="48" name="Imagem 47">
                <a:extLst>
                  <a:ext uri="{FF2B5EF4-FFF2-40B4-BE49-F238E27FC236}">
                    <a16:creationId xmlns:a16="http://schemas.microsoft.com/office/drawing/2014/main" id="{1A842DA6-0533-779A-EB10-4E534FA987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018264" y="2160236"/>
                <a:ext cx="2713465" cy="1536810"/>
              </a:xfrm>
              <a:prstGeom prst="rect">
                <a:avLst/>
              </a:prstGeom>
            </p:spPr>
          </p:pic>
          <p:grpSp>
            <p:nvGrpSpPr>
              <p:cNvPr id="60" name="Agrupar 59">
                <a:extLst>
                  <a:ext uri="{FF2B5EF4-FFF2-40B4-BE49-F238E27FC236}">
                    <a16:creationId xmlns:a16="http://schemas.microsoft.com/office/drawing/2014/main" id="{02684AE0-4047-49D0-E104-659E6ACFB906}"/>
                  </a:ext>
                </a:extLst>
              </p:cNvPr>
              <p:cNvGrpSpPr/>
              <p:nvPr/>
            </p:nvGrpSpPr>
            <p:grpSpPr>
              <a:xfrm>
                <a:off x="4201313" y="3781845"/>
                <a:ext cx="2347366" cy="1624610"/>
                <a:chOff x="4427805" y="3761206"/>
                <a:chExt cx="1805675" cy="1249706"/>
              </a:xfrm>
            </p:grpSpPr>
            <p:pic>
              <p:nvPicPr>
                <p:cNvPr id="51" name="Imagem 50">
                  <a:extLst>
                    <a:ext uri="{FF2B5EF4-FFF2-40B4-BE49-F238E27FC236}">
                      <a16:creationId xmlns:a16="http://schemas.microsoft.com/office/drawing/2014/main" id="{AC97D5ED-9B7C-9E67-F553-6F1A8F97D9D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rcRect b="23670"/>
                <a:stretch>
                  <a:fillRect/>
                </a:stretch>
              </p:blipFill>
              <p:spPr>
                <a:xfrm>
                  <a:off x="4427805" y="3761206"/>
                  <a:ext cx="1805675" cy="1249706"/>
                </a:xfrm>
                <a:prstGeom prst="rect">
                  <a:avLst/>
                </a:prstGeom>
              </p:spPr>
            </p:pic>
            <p:pic>
              <p:nvPicPr>
                <p:cNvPr id="59" name="Imagem 58">
                  <a:extLst>
                    <a:ext uri="{FF2B5EF4-FFF2-40B4-BE49-F238E27FC236}">
                      <a16:creationId xmlns:a16="http://schemas.microsoft.com/office/drawing/2014/main" id="{07196EB5-D304-4AE8-D0C7-D8217CA166B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604557" y="4153078"/>
                  <a:ext cx="1519348" cy="857834"/>
                </a:xfrm>
                <a:prstGeom prst="rect">
                  <a:avLst/>
                </a:prstGeom>
              </p:spPr>
            </p:pic>
          </p:grpSp>
        </p:grpSp>
        <p:pic>
          <p:nvPicPr>
            <p:cNvPr id="56" name="Imagem 55">
              <a:extLst>
                <a:ext uri="{FF2B5EF4-FFF2-40B4-BE49-F238E27FC236}">
                  <a16:creationId xmlns:a16="http://schemas.microsoft.com/office/drawing/2014/main" id="{733BCD3E-2734-1194-ED13-9FF7A1F0CD6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865111" y="2040356"/>
              <a:ext cx="1972174" cy="1376221"/>
            </a:xfrm>
            <a:prstGeom prst="rect">
              <a:avLst/>
            </a:prstGeom>
          </p:spPr>
        </p:pic>
        <p:pic>
          <p:nvPicPr>
            <p:cNvPr id="62" name="Imagem 61">
              <a:extLst>
                <a:ext uri="{FF2B5EF4-FFF2-40B4-BE49-F238E27FC236}">
                  <a16:creationId xmlns:a16="http://schemas.microsoft.com/office/drawing/2014/main" id="{9BDFB32C-CDC6-A2B9-0B75-F55250A67B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706534" y="3592184"/>
              <a:ext cx="2289329" cy="1799952"/>
            </a:xfrm>
            <a:prstGeom prst="rect">
              <a:avLst/>
            </a:prstGeom>
          </p:spPr>
        </p:pic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4A7387A3-096E-A487-FD20-E5847588EA3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944" b="31470"/>
            <a:stretch>
              <a:fillRect/>
            </a:stretch>
          </p:blipFill>
          <p:spPr bwMode="auto">
            <a:xfrm>
              <a:off x="9600561" y="2149811"/>
              <a:ext cx="2500026" cy="11359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70" name="Agrupar 69">
              <a:extLst>
                <a:ext uri="{FF2B5EF4-FFF2-40B4-BE49-F238E27FC236}">
                  <a16:creationId xmlns:a16="http://schemas.microsoft.com/office/drawing/2014/main" id="{0D7EA2DD-3230-91B9-47BC-5A324A3A40E6}"/>
                </a:ext>
              </a:extLst>
            </p:cNvPr>
            <p:cNvGrpSpPr/>
            <p:nvPr/>
          </p:nvGrpSpPr>
          <p:grpSpPr>
            <a:xfrm>
              <a:off x="9739093" y="3781845"/>
              <a:ext cx="2222962" cy="1135949"/>
              <a:chOff x="9733599" y="3672531"/>
              <a:chExt cx="2222962" cy="1135949"/>
            </a:xfrm>
          </p:grpSpPr>
          <p:sp>
            <p:nvSpPr>
              <p:cNvPr id="66" name="Retângulo: Cantos Arredondados 65">
                <a:extLst>
                  <a:ext uri="{FF2B5EF4-FFF2-40B4-BE49-F238E27FC236}">
                    <a16:creationId xmlns:a16="http://schemas.microsoft.com/office/drawing/2014/main" id="{64A82967-8BB9-4EDE-2E09-4A05E9AF5520}"/>
                  </a:ext>
                </a:extLst>
              </p:cNvPr>
              <p:cNvSpPr/>
              <p:nvPr/>
            </p:nvSpPr>
            <p:spPr>
              <a:xfrm>
                <a:off x="9733599" y="3672531"/>
                <a:ext cx="2053016" cy="1135949"/>
              </a:xfrm>
              <a:prstGeom prst="roundRect">
                <a:avLst>
                  <a:gd name="adj" fmla="val 6141"/>
                </a:avLst>
              </a:prstGeom>
              <a:solidFill>
                <a:srgbClr val="005C4B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67" name="Imagem 66">
                <a:extLst>
                  <a:ext uri="{FF2B5EF4-FFF2-40B4-BE49-F238E27FC236}">
                    <a16:creationId xmlns:a16="http://schemas.microsoft.com/office/drawing/2014/main" id="{895AF866-B084-42BC-C38C-39F10A2213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rcRect l="89707" t="86035" r="1833" b="4094"/>
              <a:stretch>
                <a:fillRect/>
              </a:stretch>
            </p:blipFill>
            <p:spPr>
              <a:xfrm>
                <a:off x="11331516" y="4620739"/>
                <a:ext cx="450526" cy="173018"/>
              </a:xfrm>
              <a:prstGeom prst="rect">
                <a:avLst/>
              </a:prstGeom>
            </p:spPr>
          </p:pic>
          <p:sp>
            <p:nvSpPr>
              <p:cNvPr id="68" name="Forma Livre: Forma 67">
                <a:extLst>
                  <a:ext uri="{FF2B5EF4-FFF2-40B4-BE49-F238E27FC236}">
                    <a16:creationId xmlns:a16="http://schemas.microsoft.com/office/drawing/2014/main" id="{0C8BB33A-03F2-97B9-9F0D-E8160BC21AC8}"/>
                  </a:ext>
                </a:extLst>
              </p:cNvPr>
              <p:cNvSpPr/>
              <p:nvPr/>
            </p:nvSpPr>
            <p:spPr>
              <a:xfrm>
                <a:off x="11552660" y="3674881"/>
                <a:ext cx="403901" cy="347472"/>
              </a:xfrm>
              <a:custGeom>
                <a:avLst/>
                <a:gdLst>
                  <a:gd name="connsiteX0" fmla="*/ 0 w 850392"/>
                  <a:gd name="connsiteY0" fmla="*/ 0 h 347472"/>
                  <a:gd name="connsiteX1" fmla="*/ 850392 w 850392"/>
                  <a:gd name="connsiteY1" fmla="*/ 0 h 347472"/>
                  <a:gd name="connsiteX2" fmla="*/ 201168 w 850392"/>
                  <a:gd name="connsiteY2" fmla="*/ 347472 h 347472"/>
                  <a:gd name="connsiteX3" fmla="*/ 0 w 850392"/>
                  <a:gd name="connsiteY3" fmla="*/ 0 h 3474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50392" h="347472">
                    <a:moveTo>
                      <a:pt x="0" y="0"/>
                    </a:moveTo>
                    <a:lnTo>
                      <a:pt x="850392" y="0"/>
                    </a:lnTo>
                    <a:lnTo>
                      <a:pt x="201168" y="34747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5C4B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9" name="CaixaDeTexto 68">
                <a:extLst>
                  <a:ext uri="{FF2B5EF4-FFF2-40B4-BE49-F238E27FC236}">
                    <a16:creationId xmlns:a16="http://schemas.microsoft.com/office/drawing/2014/main" id="{E6A81204-1D7A-975F-DE9D-7565074BD9EF}"/>
                  </a:ext>
                </a:extLst>
              </p:cNvPr>
              <p:cNvSpPr txBox="1"/>
              <p:nvPr/>
            </p:nvSpPr>
            <p:spPr>
              <a:xfrm>
                <a:off x="9787089" y="3771454"/>
                <a:ext cx="1994953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80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Identifiquei 4 SPEDs na E-Auditoria </a:t>
                </a:r>
                <a:br>
                  <a:rPr lang="pt-BR" sz="80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pt-BR" sz="80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que ainda não foram corrigidos.</a:t>
                </a:r>
              </a:p>
              <a:p>
                <a:endParaRPr lang="pt-BR" sz="8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pt-BR" sz="80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São dos clientes:</a:t>
                </a:r>
              </a:p>
              <a:p>
                <a:r>
                  <a:rPr lang="pt-BR" sz="80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- Coman Ltda: 3 SPEDs | 647 Erros</a:t>
                </a:r>
              </a:p>
              <a:p>
                <a:r>
                  <a:rPr lang="pt-BR" sz="80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- Silva &amp; Silva Ltda: 1 SPED | 186 Erros </a:t>
                </a:r>
              </a:p>
            </p:txBody>
          </p:sp>
        </p:grpSp>
      </p:grpSp>
      <p:sp>
        <p:nvSpPr>
          <p:cNvPr id="11" name="Retângulo 10">
            <a:extLst>
              <a:ext uri="{FF2B5EF4-FFF2-40B4-BE49-F238E27FC236}">
                <a16:creationId xmlns:a16="http://schemas.microsoft.com/office/drawing/2014/main" id="{650B671A-4054-0398-2499-3FDE0E265147}"/>
              </a:ext>
            </a:extLst>
          </p:cNvPr>
          <p:cNvSpPr/>
          <p:nvPr/>
        </p:nvSpPr>
        <p:spPr>
          <a:xfrm>
            <a:off x="431820" y="2007831"/>
            <a:ext cx="2108106" cy="685220"/>
          </a:xfrm>
          <a:prstGeom prst="rect">
            <a:avLst/>
          </a:prstGeom>
          <a:solidFill>
            <a:srgbClr val="57F2AA"/>
          </a:solidFill>
          <a:ln>
            <a:solidFill>
              <a:srgbClr val="57F2A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>
                <a:solidFill>
                  <a:schemeClr val="tx1"/>
                </a:solidFill>
              </a:rPr>
              <a:t>Envie </a:t>
            </a:r>
            <a:r>
              <a:rPr lang="pt-BR" sz="1100" b="1" u="sng">
                <a:solidFill>
                  <a:schemeClr val="tx1"/>
                </a:solidFill>
              </a:rPr>
              <a:t>automaticamente</a:t>
            </a:r>
            <a:r>
              <a:rPr lang="pt-BR" sz="1100" b="1">
                <a:solidFill>
                  <a:schemeClr val="tx1"/>
                </a:solidFill>
              </a:rPr>
              <a:t> todos os seus SPEDs diretamente do seu computador</a:t>
            </a:r>
          </a:p>
        </p:txBody>
      </p:sp>
      <p:cxnSp>
        <p:nvCxnSpPr>
          <p:cNvPr id="13" name="Conector de Seta Reta 12">
            <a:extLst>
              <a:ext uri="{FF2B5EF4-FFF2-40B4-BE49-F238E27FC236}">
                <a16:creationId xmlns:a16="http://schemas.microsoft.com/office/drawing/2014/main" id="{23EDD1B9-0BDB-ED96-9450-355785DD28FE}"/>
              </a:ext>
            </a:extLst>
          </p:cNvPr>
          <p:cNvCxnSpPr>
            <a:cxnSpLocks/>
            <a:stCxn id="11" idx="3"/>
            <a:endCxn id="28" idx="1"/>
          </p:cNvCxnSpPr>
          <p:nvPr/>
        </p:nvCxnSpPr>
        <p:spPr>
          <a:xfrm>
            <a:off x="2539926" y="2350441"/>
            <a:ext cx="1094237" cy="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15DE1995-3325-2BE5-5CE4-5EEC21B16143}"/>
              </a:ext>
            </a:extLst>
          </p:cNvPr>
          <p:cNvSpPr txBox="1"/>
          <p:nvPr/>
        </p:nvSpPr>
        <p:spPr>
          <a:xfrm>
            <a:off x="3634163" y="2721525"/>
            <a:ext cx="222187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900">
                <a:solidFill>
                  <a:schemeClr val="bg1"/>
                </a:solidFill>
              </a:rPr>
              <a:t>* Disponível em 23/</a:t>
            </a:r>
            <a:r>
              <a:rPr lang="pt-BR" sz="900" err="1">
                <a:solidFill>
                  <a:schemeClr val="bg1"/>
                </a:solidFill>
              </a:rPr>
              <a:t>jun</a:t>
            </a:r>
            <a:endParaRPr lang="pt-BR" sz="900">
              <a:solidFill>
                <a:schemeClr val="bg1"/>
              </a:solidFill>
            </a:endParaRPr>
          </a:p>
        </p:txBody>
      </p:sp>
      <p:sp>
        <p:nvSpPr>
          <p:cNvPr id="28" name="Retângulo 27">
            <a:extLst>
              <a:ext uri="{FF2B5EF4-FFF2-40B4-BE49-F238E27FC236}">
                <a16:creationId xmlns:a16="http://schemas.microsoft.com/office/drawing/2014/main" id="{80B5DC62-0F12-632B-3E66-68EEC2D57E30}"/>
              </a:ext>
            </a:extLst>
          </p:cNvPr>
          <p:cNvSpPr/>
          <p:nvPr/>
        </p:nvSpPr>
        <p:spPr>
          <a:xfrm>
            <a:off x="3634163" y="2007831"/>
            <a:ext cx="2221878" cy="685220"/>
          </a:xfrm>
          <a:prstGeom prst="rect">
            <a:avLst/>
          </a:prstGeom>
          <a:solidFill>
            <a:srgbClr val="57F2AA"/>
          </a:solidFill>
          <a:ln>
            <a:solidFill>
              <a:srgbClr val="57F2A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>
                <a:solidFill>
                  <a:schemeClr val="tx1"/>
                </a:solidFill>
              </a:rPr>
              <a:t>Corrija </a:t>
            </a:r>
            <a:r>
              <a:rPr lang="pt-BR" sz="1100" b="1" u="sng">
                <a:solidFill>
                  <a:schemeClr val="tx1"/>
                </a:solidFill>
              </a:rPr>
              <a:t>automaticamente</a:t>
            </a:r>
            <a:r>
              <a:rPr lang="pt-BR" sz="1100" b="1">
                <a:solidFill>
                  <a:schemeClr val="tx1"/>
                </a:solidFill>
              </a:rPr>
              <a:t> seus SPEDs (Fiscal e Contribuições*)</a:t>
            </a:r>
          </a:p>
        </p:txBody>
      </p:sp>
      <p:sp>
        <p:nvSpPr>
          <p:cNvPr id="34" name="Retângulo 33">
            <a:extLst>
              <a:ext uri="{FF2B5EF4-FFF2-40B4-BE49-F238E27FC236}">
                <a16:creationId xmlns:a16="http://schemas.microsoft.com/office/drawing/2014/main" id="{F5A55922-2D56-F568-0D36-C1186029620A}"/>
              </a:ext>
            </a:extLst>
          </p:cNvPr>
          <p:cNvSpPr/>
          <p:nvPr/>
        </p:nvSpPr>
        <p:spPr>
          <a:xfrm>
            <a:off x="6740259" y="2007831"/>
            <a:ext cx="2221878" cy="685220"/>
          </a:xfrm>
          <a:prstGeom prst="rect">
            <a:avLst/>
          </a:prstGeom>
          <a:solidFill>
            <a:srgbClr val="57F2AA"/>
          </a:solidFill>
          <a:ln>
            <a:solidFill>
              <a:srgbClr val="57F2A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>
                <a:solidFill>
                  <a:schemeClr val="tx1"/>
                </a:solidFill>
              </a:rPr>
              <a:t>Baixe o SPED Corrigido e mande o Log de Erros com sua Logo para encantar seu cliente</a:t>
            </a:r>
          </a:p>
        </p:txBody>
      </p:sp>
      <p:sp>
        <p:nvSpPr>
          <p:cNvPr id="35" name="Retângulo 34">
            <a:extLst>
              <a:ext uri="{FF2B5EF4-FFF2-40B4-BE49-F238E27FC236}">
                <a16:creationId xmlns:a16="http://schemas.microsoft.com/office/drawing/2014/main" id="{E6C93262-76F3-1F34-A59B-6078B656F6B5}"/>
              </a:ext>
            </a:extLst>
          </p:cNvPr>
          <p:cNvSpPr/>
          <p:nvPr/>
        </p:nvSpPr>
        <p:spPr>
          <a:xfrm>
            <a:off x="9739635" y="2007831"/>
            <a:ext cx="2221878" cy="685220"/>
          </a:xfrm>
          <a:prstGeom prst="rect">
            <a:avLst/>
          </a:prstGeom>
          <a:solidFill>
            <a:srgbClr val="57F2AA"/>
          </a:solidFill>
          <a:ln>
            <a:solidFill>
              <a:srgbClr val="57F2A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>
                <a:solidFill>
                  <a:schemeClr val="tx1"/>
                </a:solidFill>
              </a:rPr>
              <a:t>Veja os SPEDs com Correções possíveis e Receba “SPED com Correção” direto no WhatsApp*</a:t>
            </a: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FCC0C8DB-A82C-2638-29B4-09E88ED5E9A1}"/>
              </a:ext>
            </a:extLst>
          </p:cNvPr>
          <p:cNvSpPr txBox="1"/>
          <p:nvPr/>
        </p:nvSpPr>
        <p:spPr>
          <a:xfrm>
            <a:off x="9704944" y="2721525"/>
            <a:ext cx="222187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900">
                <a:solidFill>
                  <a:schemeClr val="bg1"/>
                </a:solidFill>
              </a:rPr>
              <a:t>* Disponível em 30/</a:t>
            </a:r>
            <a:r>
              <a:rPr lang="pt-BR" sz="900" err="1">
                <a:solidFill>
                  <a:schemeClr val="bg1"/>
                </a:solidFill>
              </a:rPr>
              <a:t>jul</a:t>
            </a:r>
            <a:endParaRPr lang="pt-BR" sz="900">
              <a:solidFill>
                <a:schemeClr val="bg1"/>
              </a:solidFill>
            </a:endParaRPr>
          </a:p>
        </p:txBody>
      </p:sp>
      <p:cxnSp>
        <p:nvCxnSpPr>
          <p:cNvPr id="72" name="Conector de Seta Reta 71">
            <a:extLst>
              <a:ext uri="{FF2B5EF4-FFF2-40B4-BE49-F238E27FC236}">
                <a16:creationId xmlns:a16="http://schemas.microsoft.com/office/drawing/2014/main" id="{436C1155-E129-BD01-6D85-592D10E6E942}"/>
              </a:ext>
            </a:extLst>
          </p:cNvPr>
          <p:cNvCxnSpPr>
            <a:cxnSpLocks/>
            <a:stCxn id="28" idx="3"/>
            <a:endCxn id="34" idx="1"/>
          </p:cNvCxnSpPr>
          <p:nvPr/>
        </p:nvCxnSpPr>
        <p:spPr>
          <a:xfrm>
            <a:off x="5856041" y="2350441"/>
            <a:ext cx="884218" cy="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75" name="Conector de Seta Reta 74">
            <a:extLst>
              <a:ext uri="{FF2B5EF4-FFF2-40B4-BE49-F238E27FC236}">
                <a16:creationId xmlns:a16="http://schemas.microsoft.com/office/drawing/2014/main" id="{38865A86-8461-795F-06E5-6AD37D48424A}"/>
              </a:ext>
            </a:extLst>
          </p:cNvPr>
          <p:cNvCxnSpPr>
            <a:cxnSpLocks/>
            <a:stCxn id="34" idx="3"/>
            <a:endCxn id="35" idx="1"/>
          </p:cNvCxnSpPr>
          <p:nvPr/>
        </p:nvCxnSpPr>
        <p:spPr>
          <a:xfrm>
            <a:off x="8962137" y="2350441"/>
            <a:ext cx="777498" cy="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88" name="Conector reto 87">
            <a:extLst>
              <a:ext uri="{FF2B5EF4-FFF2-40B4-BE49-F238E27FC236}">
                <a16:creationId xmlns:a16="http://schemas.microsoft.com/office/drawing/2014/main" id="{AB950343-6F6B-C5C3-EEAD-20329CCE11D4}"/>
              </a:ext>
            </a:extLst>
          </p:cNvPr>
          <p:cNvCxnSpPr>
            <a:cxnSpLocks/>
          </p:cNvCxnSpPr>
          <p:nvPr/>
        </p:nvCxnSpPr>
        <p:spPr>
          <a:xfrm>
            <a:off x="6404184" y="1663925"/>
            <a:ext cx="0" cy="4927461"/>
          </a:xfrm>
          <a:prstGeom prst="line">
            <a:avLst/>
          </a:prstGeom>
          <a:ln>
            <a:solidFill>
              <a:srgbClr val="0A2F4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Conector reto 88">
            <a:extLst>
              <a:ext uri="{FF2B5EF4-FFF2-40B4-BE49-F238E27FC236}">
                <a16:creationId xmlns:a16="http://schemas.microsoft.com/office/drawing/2014/main" id="{79CA1F36-5ED4-006A-3F23-7D427DDE1C84}"/>
              </a:ext>
            </a:extLst>
          </p:cNvPr>
          <p:cNvCxnSpPr>
            <a:cxnSpLocks/>
          </p:cNvCxnSpPr>
          <p:nvPr/>
        </p:nvCxnSpPr>
        <p:spPr>
          <a:xfrm>
            <a:off x="9298212" y="1663925"/>
            <a:ext cx="0" cy="4927461"/>
          </a:xfrm>
          <a:prstGeom prst="line">
            <a:avLst/>
          </a:prstGeom>
          <a:ln>
            <a:solidFill>
              <a:srgbClr val="0A2F4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2" name="Elipse 91">
            <a:extLst>
              <a:ext uri="{FF2B5EF4-FFF2-40B4-BE49-F238E27FC236}">
                <a16:creationId xmlns:a16="http://schemas.microsoft.com/office/drawing/2014/main" id="{B079F0AD-D091-4115-A247-DC5EEFDC4916}"/>
              </a:ext>
            </a:extLst>
          </p:cNvPr>
          <p:cNvSpPr/>
          <p:nvPr/>
        </p:nvSpPr>
        <p:spPr>
          <a:xfrm>
            <a:off x="1362087" y="1663923"/>
            <a:ext cx="247573" cy="247573"/>
          </a:xfrm>
          <a:prstGeom prst="ellipse">
            <a:avLst/>
          </a:prstGeom>
          <a:solidFill>
            <a:srgbClr val="57F2A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rgbClr val="005C4B"/>
                </a:solidFill>
              </a:rPr>
              <a:t>1</a:t>
            </a:r>
          </a:p>
        </p:txBody>
      </p:sp>
      <p:sp>
        <p:nvSpPr>
          <p:cNvPr id="94" name="Elipse 93">
            <a:extLst>
              <a:ext uri="{FF2B5EF4-FFF2-40B4-BE49-F238E27FC236}">
                <a16:creationId xmlns:a16="http://schemas.microsoft.com/office/drawing/2014/main" id="{C10801FA-3740-641E-C064-DC2EF922A5C9}"/>
              </a:ext>
            </a:extLst>
          </p:cNvPr>
          <p:cNvSpPr/>
          <p:nvPr/>
        </p:nvSpPr>
        <p:spPr>
          <a:xfrm>
            <a:off x="4621316" y="1663923"/>
            <a:ext cx="247573" cy="247573"/>
          </a:xfrm>
          <a:prstGeom prst="ellipse">
            <a:avLst/>
          </a:prstGeom>
          <a:solidFill>
            <a:srgbClr val="57F2A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rgbClr val="005C4B"/>
                </a:solidFill>
              </a:rPr>
              <a:t>2</a:t>
            </a:r>
          </a:p>
        </p:txBody>
      </p:sp>
      <p:sp>
        <p:nvSpPr>
          <p:cNvPr id="95" name="Elipse 94">
            <a:extLst>
              <a:ext uri="{FF2B5EF4-FFF2-40B4-BE49-F238E27FC236}">
                <a16:creationId xmlns:a16="http://schemas.microsoft.com/office/drawing/2014/main" id="{95AF74C1-B714-5AF9-063C-BBF6732962E4}"/>
              </a:ext>
            </a:extLst>
          </p:cNvPr>
          <p:cNvSpPr/>
          <p:nvPr/>
        </p:nvSpPr>
        <p:spPr>
          <a:xfrm>
            <a:off x="7727412" y="1663923"/>
            <a:ext cx="247573" cy="247573"/>
          </a:xfrm>
          <a:prstGeom prst="ellipse">
            <a:avLst/>
          </a:prstGeom>
          <a:solidFill>
            <a:srgbClr val="57F2A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rgbClr val="005C4B"/>
                </a:solidFill>
              </a:rPr>
              <a:t>3</a:t>
            </a:r>
          </a:p>
        </p:txBody>
      </p:sp>
      <p:sp>
        <p:nvSpPr>
          <p:cNvPr id="96" name="Elipse 95">
            <a:extLst>
              <a:ext uri="{FF2B5EF4-FFF2-40B4-BE49-F238E27FC236}">
                <a16:creationId xmlns:a16="http://schemas.microsoft.com/office/drawing/2014/main" id="{DA10CFDA-6C45-1A03-B46B-99D48B771A4B}"/>
              </a:ext>
            </a:extLst>
          </p:cNvPr>
          <p:cNvSpPr/>
          <p:nvPr/>
        </p:nvSpPr>
        <p:spPr>
          <a:xfrm>
            <a:off x="10726788" y="1663923"/>
            <a:ext cx="247573" cy="247573"/>
          </a:xfrm>
          <a:prstGeom prst="ellipse">
            <a:avLst/>
          </a:prstGeom>
          <a:solidFill>
            <a:srgbClr val="57F2A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rgbClr val="005C4B"/>
                </a:solidFill>
              </a:rPr>
              <a:t>4</a:t>
            </a:r>
          </a:p>
        </p:txBody>
      </p:sp>
      <p:sp>
        <p:nvSpPr>
          <p:cNvPr id="98" name="Retângulo: Cantos Arredondados 97">
            <a:hlinkClick r:id="rId14" action="ppaction://hlinksldjump"/>
            <a:extLst>
              <a:ext uri="{FF2B5EF4-FFF2-40B4-BE49-F238E27FC236}">
                <a16:creationId xmlns:a16="http://schemas.microsoft.com/office/drawing/2014/main" id="{6DF2E14A-75AB-B380-AB02-F692D17ADE0A}"/>
              </a:ext>
            </a:extLst>
          </p:cNvPr>
          <p:cNvSpPr/>
          <p:nvPr/>
        </p:nvSpPr>
        <p:spPr>
          <a:xfrm>
            <a:off x="11064239" y="192145"/>
            <a:ext cx="977287" cy="374904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b="1">
                <a:solidFill>
                  <a:schemeClr val="tx1"/>
                </a:solidFill>
              </a:rPr>
              <a:t>Conteúdo da Proposta</a:t>
            </a:r>
          </a:p>
        </p:txBody>
      </p:sp>
      <p:pic>
        <p:nvPicPr>
          <p:cNvPr id="99" name="Picture 2" descr="e-Auditoria - e-Auditoria added a new photo.">
            <a:extLst>
              <a:ext uri="{FF2B5EF4-FFF2-40B4-BE49-F238E27FC236}">
                <a16:creationId xmlns:a16="http://schemas.microsoft.com/office/drawing/2014/main" id="{92DFD613-7374-4853-9ABA-01F71F0174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929" y="192145"/>
            <a:ext cx="942974" cy="942974"/>
          </a:xfrm>
          <a:prstGeom prst="roundRect">
            <a:avLst>
              <a:gd name="adj" fmla="val 9840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18447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A5EE86C-979D-11E9-1BA4-76B7C28881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FB1D6950-99FE-9B3D-A67B-193A86024077}"/>
              </a:ext>
            </a:extLst>
          </p:cNvPr>
          <p:cNvSpPr/>
          <p:nvPr/>
        </p:nvSpPr>
        <p:spPr>
          <a:xfrm>
            <a:off x="0" y="140547"/>
            <a:ext cx="12124944" cy="9429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3600" b="1">
                <a:solidFill>
                  <a:srgbClr val="FFFFFF"/>
                </a:solidFill>
                <a:latin typeface="Montserrat"/>
              </a:rPr>
              <a:t>Esses </a:t>
            </a:r>
            <a:r>
              <a:rPr lang="pt-BR" sz="3600" b="1">
                <a:solidFill>
                  <a:srgbClr val="00FFEA"/>
                </a:solidFill>
                <a:latin typeface="Montserrat"/>
              </a:rPr>
              <a:t>Erros </a:t>
            </a:r>
            <a:r>
              <a:rPr lang="pt-BR" sz="3600" b="1">
                <a:solidFill>
                  <a:srgbClr val="FFFFFF"/>
                </a:solidFill>
                <a:latin typeface="Montserrat"/>
              </a:rPr>
              <a:t>acontecem com você?</a:t>
            </a:r>
          </a:p>
          <a:p>
            <a:pPr algn="ctr"/>
            <a:r>
              <a:rPr lang="pt-BR" sz="3600" b="1">
                <a:solidFill>
                  <a:srgbClr val="FFFFFF"/>
                </a:solidFill>
                <a:latin typeface="Montserrat"/>
              </a:rPr>
              <a:t>Tomam seu tempo?</a:t>
            </a:r>
            <a:endParaRPr lang="pt-BR" sz="3600" b="1" noProof="0">
              <a:solidFill>
                <a:srgbClr val="00FFEA"/>
              </a:solidFill>
              <a:latin typeface="Montserrat"/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77E6F6DB-B565-3CFE-AC93-61D580F10E07}"/>
              </a:ext>
            </a:extLst>
          </p:cNvPr>
          <p:cNvSpPr/>
          <p:nvPr/>
        </p:nvSpPr>
        <p:spPr>
          <a:xfrm>
            <a:off x="369930" y="1249662"/>
            <a:ext cx="2283111" cy="484632"/>
          </a:xfrm>
          <a:prstGeom prst="rect">
            <a:avLst/>
          </a:prstGeom>
          <a:solidFill>
            <a:srgbClr val="00FF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>
                <a:solidFill>
                  <a:srgbClr val="2B2E6F"/>
                </a:solidFill>
              </a:rPr>
              <a:t>Remoção de Itens e Registros duplicados ou desnecessários</a:t>
            </a: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305ED7E9-89AD-935D-2E72-7F4541313D2C}"/>
              </a:ext>
            </a:extLst>
          </p:cNvPr>
          <p:cNvSpPr/>
          <p:nvPr/>
        </p:nvSpPr>
        <p:spPr>
          <a:xfrm>
            <a:off x="790554" y="1817288"/>
            <a:ext cx="1862487" cy="484632"/>
          </a:xfrm>
          <a:prstGeom prst="roundRect">
            <a:avLst/>
          </a:prstGeom>
          <a:noFill/>
          <a:ln>
            <a:solidFill>
              <a:srgbClr val="2B2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>
                <a:solidFill>
                  <a:schemeClr val="bg1"/>
                </a:solidFill>
              </a:rPr>
              <a:t>Remover itens nas </a:t>
            </a:r>
            <a:r>
              <a:rPr lang="pt-BR" sz="1100" err="1">
                <a:solidFill>
                  <a:schemeClr val="bg1"/>
                </a:solidFill>
              </a:rPr>
              <a:t>NFs</a:t>
            </a:r>
            <a:r>
              <a:rPr lang="pt-BR" sz="1100">
                <a:solidFill>
                  <a:schemeClr val="bg1"/>
                </a:solidFill>
              </a:rPr>
              <a:t> de emissão própria</a:t>
            </a: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094E6811-B856-5A7D-9FB3-4281B83F3A6A}"/>
              </a:ext>
            </a:extLst>
          </p:cNvPr>
          <p:cNvSpPr/>
          <p:nvPr/>
        </p:nvSpPr>
        <p:spPr>
          <a:xfrm>
            <a:off x="369930" y="1910993"/>
            <a:ext cx="521208" cy="297222"/>
          </a:xfrm>
          <a:prstGeom prst="roundRect">
            <a:avLst/>
          </a:prstGeom>
          <a:solidFill>
            <a:srgbClr val="2B2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20690B33-6CCD-A9EB-EC7C-A9721D7DC14C}"/>
              </a:ext>
            </a:extLst>
          </p:cNvPr>
          <p:cNvSpPr/>
          <p:nvPr/>
        </p:nvSpPr>
        <p:spPr>
          <a:xfrm>
            <a:off x="790554" y="2400946"/>
            <a:ext cx="1862487" cy="484632"/>
          </a:xfrm>
          <a:prstGeom prst="roundRect">
            <a:avLst/>
          </a:prstGeom>
          <a:noFill/>
          <a:ln>
            <a:solidFill>
              <a:srgbClr val="2B2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>
                <a:solidFill>
                  <a:schemeClr val="bg1"/>
                </a:solidFill>
              </a:rPr>
              <a:t>Remover registros </a:t>
            </a:r>
            <a:br>
              <a:rPr lang="pt-BR" sz="1100">
                <a:solidFill>
                  <a:schemeClr val="bg1"/>
                </a:solidFill>
              </a:rPr>
            </a:br>
            <a:r>
              <a:rPr lang="pt-BR" sz="1100">
                <a:solidFill>
                  <a:schemeClr val="bg1"/>
                </a:solidFill>
              </a:rPr>
              <a:t>duplicados</a:t>
            </a:r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6623B71D-77C0-2B44-5F4E-09041E4CED6B}"/>
              </a:ext>
            </a:extLst>
          </p:cNvPr>
          <p:cNvSpPr/>
          <p:nvPr/>
        </p:nvSpPr>
        <p:spPr>
          <a:xfrm>
            <a:off x="369930" y="2494651"/>
            <a:ext cx="521208" cy="297222"/>
          </a:xfrm>
          <a:prstGeom prst="roundRect">
            <a:avLst/>
          </a:prstGeom>
          <a:solidFill>
            <a:srgbClr val="2B2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03CBE1C2-C3EE-5F91-B50B-235270431D16}"/>
              </a:ext>
            </a:extLst>
          </p:cNvPr>
          <p:cNvSpPr/>
          <p:nvPr/>
        </p:nvSpPr>
        <p:spPr>
          <a:xfrm>
            <a:off x="790554" y="2984604"/>
            <a:ext cx="1862487" cy="484632"/>
          </a:xfrm>
          <a:prstGeom prst="roundRect">
            <a:avLst/>
          </a:prstGeom>
          <a:noFill/>
          <a:ln>
            <a:solidFill>
              <a:srgbClr val="2B2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>
                <a:solidFill>
                  <a:schemeClr val="bg1"/>
                </a:solidFill>
              </a:rPr>
              <a:t>Remover itens não referenciados no período</a:t>
            </a:r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08C69BFB-B296-70EA-08B2-4DF70299CEDE}"/>
              </a:ext>
            </a:extLst>
          </p:cNvPr>
          <p:cNvSpPr/>
          <p:nvPr/>
        </p:nvSpPr>
        <p:spPr>
          <a:xfrm>
            <a:off x="369930" y="3078309"/>
            <a:ext cx="521208" cy="297222"/>
          </a:xfrm>
          <a:prstGeom prst="roundRect">
            <a:avLst/>
          </a:prstGeom>
          <a:solidFill>
            <a:srgbClr val="2B2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623BDB6B-BD72-6EA3-C294-370E14C9304D}"/>
              </a:ext>
            </a:extLst>
          </p:cNvPr>
          <p:cNvSpPr/>
          <p:nvPr/>
        </p:nvSpPr>
        <p:spPr>
          <a:xfrm>
            <a:off x="790554" y="3568263"/>
            <a:ext cx="1862487" cy="484632"/>
          </a:xfrm>
          <a:prstGeom prst="roundRect">
            <a:avLst/>
          </a:prstGeom>
          <a:noFill/>
          <a:ln>
            <a:solidFill>
              <a:srgbClr val="2B2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>
                <a:solidFill>
                  <a:schemeClr val="bg1"/>
                </a:solidFill>
              </a:rPr>
              <a:t>Remover participantes não referenciados no período</a:t>
            </a:r>
          </a:p>
        </p:txBody>
      </p: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DE1EE0D1-59BF-B18F-4203-89CBBAB88767}"/>
              </a:ext>
            </a:extLst>
          </p:cNvPr>
          <p:cNvSpPr/>
          <p:nvPr/>
        </p:nvSpPr>
        <p:spPr>
          <a:xfrm>
            <a:off x="369930" y="3661968"/>
            <a:ext cx="521208" cy="297222"/>
          </a:xfrm>
          <a:prstGeom prst="roundRect">
            <a:avLst/>
          </a:prstGeom>
          <a:solidFill>
            <a:srgbClr val="2B2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62" name="Retângulo 61">
            <a:extLst>
              <a:ext uri="{FF2B5EF4-FFF2-40B4-BE49-F238E27FC236}">
                <a16:creationId xmlns:a16="http://schemas.microsoft.com/office/drawing/2014/main" id="{6F979736-F924-E8E2-0E3B-2812EE24BAD0}"/>
              </a:ext>
            </a:extLst>
          </p:cNvPr>
          <p:cNvSpPr/>
          <p:nvPr/>
        </p:nvSpPr>
        <p:spPr>
          <a:xfrm>
            <a:off x="369929" y="4500531"/>
            <a:ext cx="2283111" cy="484632"/>
          </a:xfrm>
          <a:prstGeom prst="rect">
            <a:avLst/>
          </a:prstGeom>
          <a:solidFill>
            <a:srgbClr val="00FF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>
                <a:solidFill>
                  <a:srgbClr val="2B2E6F"/>
                </a:solidFill>
              </a:rPr>
              <a:t>Cruzamento com </a:t>
            </a:r>
            <a:br>
              <a:rPr lang="pt-BR" sz="1100" b="1">
                <a:solidFill>
                  <a:srgbClr val="2B2E6F"/>
                </a:solidFill>
              </a:rPr>
            </a:br>
            <a:r>
              <a:rPr lang="pt-BR" sz="1100" b="1">
                <a:solidFill>
                  <a:srgbClr val="2B2E6F"/>
                </a:solidFill>
              </a:rPr>
              <a:t>XML de Entrada</a:t>
            </a:r>
          </a:p>
        </p:txBody>
      </p:sp>
      <p:sp>
        <p:nvSpPr>
          <p:cNvPr id="73" name="Retângulo: Cantos Arredondados 72">
            <a:extLst>
              <a:ext uri="{FF2B5EF4-FFF2-40B4-BE49-F238E27FC236}">
                <a16:creationId xmlns:a16="http://schemas.microsoft.com/office/drawing/2014/main" id="{6CDB2C4D-4CCE-E4AD-8CD9-744EC7640272}"/>
              </a:ext>
            </a:extLst>
          </p:cNvPr>
          <p:cNvSpPr/>
          <p:nvPr/>
        </p:nvSpPr>
        <p:spPr>
          <a:xfrm>
            <a:off x="790553" y="5068157"/>
            <a:ext cx="1862487" cy="484632"/>
          </a:xfrm>
          <a:prstGeom prst="roundRect">
            <a:avLst/>
          </a:prstGeom>
          <a:noFill/>
          <a:ln>
            <a:solidFill>
              <a:srgbClr val="2B2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>
                <a:solidFill>
                  <a:schemeClr val="bg1"/>
                </a:solidFill>
              </a:rPr>
              <a:t>Ajuste CFOP escrituração de bonificação</a:t>
            </a:r>
          </a:p>
        </p:txBody>
      </p:sp>
      <p:sp>
        <p:nvSpPr>
          <p:cNvPr id="74" name="Retângulo: Cantos Arredondados 73">
            <a:extLst>
              <a:ext uri="{FF2B5EF4-FFF2-40B4-BE49-F238E27FC236}">
                <a16:creationId xmlns:a16="http://schemas.microsoft.com/office/drawing/2014/main" id="{41942FBF-7C78-332A-18FF-0551B471A79B}"/>
              </a:ext>
            </a:extLst>
          </p:cNvPr>
          <p:cNvSpPr/>
          <p:nvPr/>
        </p:nvSpPr>
        <p:spPr>
          <a:xfrm>
            <a:off x="369929" y="5161862"/>
            <a:ext cx="521208" cy="297222"/>
          </a:xfrm>
          <a:prstGeom prst="roundRect">
            <a:avLst/>
          </a:prstGeom>
          <a:solidFill>
            <a:srgbClr val="2B2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71" name="Retângulo: Cantos Arredondados 70">
            <a:extLst>
              <a:ext uri="{FF2B5EF4-FFF2-40B4-BE49-F238E27FC236}">
                <a16:creationId xmlns:a16="http://schemas.microsoft.com/office/drawing/2014/main" id="{ABC71DA6-AACA-BF25-9747-C360E2E75BE9}"/>
              </a:ext>
            </a:extLst>
          </p:cNvPr>
          <p:cNvSpPr/>
          <p:nvPr/>
        </p:nvSpPr>
        <p:spPr>
          <a:xfrm>
            <a:off x="790553" y="5651815"/>
            <a:ext cx="1862487" cy="484632"/>
          </a:xfrm>
          <a:prstGeom prst="roundRect">
            <a:avLst/>
          </a:prstGeom>
          <a:noFill/>
          <a:ln>
            <a:solidFill>
              <a:srgbClr val="2B2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>
                <a:solidFill>
                  <a:schemeClr val="bg1"/>
                </a:solidFill>
              </a:rPr>
              <a:t>Ajuste CFOP escrituração de devoluções</a:t>
            </a:r>
          </a:p>
        </p:txBody>
      </p:sp>
      <p:sp>
        <p:nvSpPr>
          <p:cNvPr id="72" name="Retângulo: Cantos Arredondados 71">
            <a:extLst>
              <a:ext uri="{FF2B5EF4-FFF2-40B4-BE49-F238E27FC236}">
                <a16:creationId xmlns:a16="http://schemas.microsoft.com/office/drawing/2014/main" id="{0138DA58-7DCC-BBBE-864A-7741801C1C1B}"/>
              </a:ext>
            </a:extLst>
          </p:cNvPr>
          <p:cNvSpPr/>
          <p:nvPr/>
        </p:nvSpPr>
        <p:spPr>
          <a:xfrm>
            <a:off x="369929" y="5745520"/>
            <a:ext cx="521208" cy="297222"/>
          </a:xfrm>
          <a:prstGeom prst="roundRect">
            <a:avLst/>
          </a:prstGeom>
          <a:solidFill>
            <a:srgbClr val="2B2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69" name="Retângulo: Cantos Arredondados 68">
            <a:extLst>
              <a:ext uri="{FF2B5EF4-FFF2-40B4-BE49-F238E27FC236}">
                <a16:creationId xmlns:a16="http://schemas.microsoft.com/office/drawing/2014/main" id="{D26F4FDF-529C-D1E2-CA1B-A3152FCD1DC5}"/>
              </a:ext>
            </a:extLst>
          </p:cNvPr>
          <p:cNvSpPr/>
          <p:nvPr/>
        </p:nvSpPr>
        <p:spPr>
          <a:xfrm>
            <a:off x="790553" y="6235473"/>
            <a:ext cx="1862487" cy="484632"/>
          </a:xfrm>
          <a:prstGeom prst="roundRect">
            <a:avLst/>
          </a:prstGeom>
          <a:noFill/>
          <a:ln>
            <a:solidFill>
              <a:srgbClr val="2B2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>
                <a:solidFill>
                  <a:schemeClr val="bg1"/>
                </a:solidFill>
              </a:rPr>
              <a:t>Ajuste CFOP de outras operações</a:t>
            </a:r>
          </a:p>
        </p:txBody>
      </p:sp>
      <p:sp>
        <p:nvSpPr>
          <p:cNvPr id="70" name="Retângulo: Cantos Arredondados 69">
            <a:extLst>
              <a:ext uri="{FF2B5EF4-FFF2-40B4-BE49-F238E27FC236}">
                <a16:creationId xmlns:a16="http://schemas.microsoft.com/office/drawing/2014/main" id="{D1764851-8079-9B38-03DE-C7E699083CB0}"/>
              </a:ext>
            </a:extLst>
          </p:cNvPr>
          <p:cNvSpPr/>
          <p:nvPr/>
        </p:nvSpPr>
        <p:spPr>
          <a:xfrm>
            <a:off x="369929" y="6329178"/>
            <a:ext cx="521208" cy="297222"/>
          </a:xfrm>
          <a:prstGeom prst="roundRect">
            <a:avLst/>
          </a:prstGeom>
          <a:solidFill>
            <a:srgbClr val="2B2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76" name="Retângulo 75">
            <a:extLst>
              <a:ext uri="{FF2B5EF4-FFF2-40B4-BE49-F238E27FC236}">
                <a16:creationId xmlns:a16="http://schemas.microsoft.com/office/drawing/2014/main" id="{0998015D-23CE-4EDD-35BA-AFF841753061}"/>
              </a:ext>
            </a:extLst>
          </p:cNvPr>
          <p:cNvSpPr/>
          <p:nvPr/>
        </p:nvSpPr>
        <p:spPr>
          <a:xfrm>
            <a:off x="3384727" y="1249662"/>
            <a:ext cx="2283111" cy="484632"/>
          </a:xfrm>
          <a:prstGeom prst="rect">
            <a:avLst/>
          </a:prstGeom>
          <a:solidFill>
            <a:srgbClr val="00FF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>
                <a:solidFill>
                  <a:srgbClr val="2B2E6F"/>
                </a:solidFill>
              </a:rPr>
              <a:t>Ajustes na escrituração </a:t>
            </a:r>
            <a:br>
              <a:rPr lang="pt-BR" sz="1100" b="1">
                <a:solidFill>
                  <a:srgbClr val="2B2E6F"/>
                </a:solidFill>
              </a:rPr>
            </a:br>
            <a:r>
              <a:rPr lang="pt-BR" sz="1100" b="1">
                <a:solidFill>
                  <a:srgbClr val="2B2E6F"/>
                </a:solidFill>
              </a:rPr>
              <a:t>de CFOP e CST</a:t>
            </a:r>
          </a:p>
        </p:txBody>
      </p:sp>
      <p:sp>
        <p:nvSpPr>
          <p:cNvPr id="84" name="Retângulo: Cantos Arredondados 83">
            <a:extLst>
              <a:ext uri="{FF2B5EF4-FFF2-40B4-BE49-F238E27FC236}">
                <a16:creationId xmlns:a16="http://schemas.microsoft.com/office/drawing/2014/main" id="{55227DD9-4B7C-B004-AA6E-0418AB2F1D33}"/>
              </a:ext>
            </a:extLst>
          </p:cNvPr>
          <p:cNvSpPr/>
          <p:nvPr/>
        </p:nvSpPr>
        <p:spPr>
          <a:xfrm>
            <a:off x="3805351" y="1817288"/>
            <a:ext cx="1862487" cy="484632"/>
          </a:xfrm>
          <a:prstGeom prst="roundRect">
            <a:avLst/>
          </a:prstGeom>
          <a:noFill/>
          <a:ln>
            <a:solidFill>
              <a:srgbClr val="2B2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>
                <a:solidFill>
                  <a:schemeClr val="bg1"/>
                </a:solidFill>
              </a:rPr>
              <a:t>Corrigir CST final </a:t>
            </a:r>
            <a:br>
              <a:rPr lang="pt-BR" sz="1100">
                <a:solidFill>
                  <a:schemeClr val="bg1"/>
                </a:solidFill>
              </a:rPr>
            </a:br>
            <a:r>
              <a:rPr lang="pt-BR" sz="1100">
                <a:solidFill>
                  <a:schemeClr val="bg1"/>
                </a:solidFill>
              </a:rPr>
              <a:t>10, 30 ou 70</a:t>
            </a:r>
          </a:p>
        </p:txBody>
      </p:sp>
      <p:sp>
        <p:nvSpPr>
          <p:cNvPr id="85" name="Retângulo: Cantos Arredondados 84">
            <a:extLst>
              <a:ext uri="{FF2B5EF4-FFF2-40B4-BE49-F238E27FC236}">
                <a16:creationId xmlns:a16="http://schemas.microsoft.com/office/drawing/2014/main" id="{805804CC-1FF9-41CB-4691-F95319434EF0}"/>
              </a:ext>
            </a:extLst>
          </p:cNvPr>
          <p:cNvSpPr/>
          <p:nvPr/>
        </p:nvSpPr>
        <p:spPr>
          <a:xfrm>
            <a:off x="3384727" y="1910993"/>
            <a:ext cx="521208" cy="297222"/>
          </a:xfrm>
          <a:prstGeom prst="roundRect">
            <a:avLst/>
          </a:prstGeom>
          <a:solidFill>
            <a:srgbClr val="2B2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8</a:t>
            </a:r>
          </a:p>
        </p:txBody>
      </p:sp>
      <p:sp>
        <p:nvSpPr>
          <p:cNvPr id="82" name="Retângulo: Cantos Arredondados 81">
            <a:extLst>
              <a:ext uri="{FF2B5EF4-FFF2-40B4-BE49-F238E27FC236}">
                <a16:creationId xmlns:a16="http://schemas.microsoft.com/office/drawing/2014/main" id="{AF40B97E-B601-F409-D37E-787F19353EC8}"/>
              </a:ext>
            </a:extLst>
          </p:cNvPr>
          <p:cNvSpPr/>
          <p:nvPr/>
        </p:nvSpPr>
        <p:spPr>
          <a:xfrm>
            <a:off x="3805351" y="2400946"/>
            <a:ext cx="1862487" cy="484632"/>
          </a:xfrm>
          <a:prstGeom prst="roundRect">
            <a:avLst/>
          </a:prstGeom>
          <a:noFill/>
          <a:ln>
            <a:solidFill>
              <a:srgbClr val="2B2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>
                <a:solidFill>
                  <a:schemeClr val="bg1"/>
                </a:solidFill>
              </a:rPr>
              <a:t>Corrigir </a:t>
            </a:r>
            <a:r>
              <a:rPr lang="pt-BR" sz="1100" err="1">
                <a:solidFill>
                  <a:schemeClr val="bg1"/>
                </a:solidFill>
              </a:rPr>
              <a:t>CSTs</a:t>
            </a:r>
            <a:r>
              <a:rPr lang="pt-BR" sz="1100">
                <a:solidFill>
                  <a:schemeClr val="bg1"/>
                </a:solidFill>
              </a:rPr>
              <a:t> de importação direta </a:t>
            </a:r>
          </a:p>
        </p:txBody>
      </p:sp>
      <p:sp>
        <p:nvSpPr>
          <p:cNvPr id="83" name="Retângulo: Cantos Arredondados 82">
            <a:extLst>
              <a:ext uri="{FF2B5EF4-FFF2-40B4-BE49-F238E27FC236}">
                <a16:creationId xmlns:a16="http://schemas.microsoft.com/office/drawing/2014/main" id="{7DE19538-F7D6-9196-6121-F1CF775E3AD2}"/>
              </a:ext>
            </a:extLst>
          </p:cNvPr>
          <p:cNvSpPr/>
          <p:nvPr/>
        </p:nvSpPr>
        <p:spPr>
          <a:xfrm>
            <a:off x="3384727" y="2494651"/>
            <a:ext cx="521208" cy="297222"/>
          </a:xfrm>
          <a:prstGeom prst="roundRect">
            <a:avLst/>
          </a:prstGeom>
          <a:solidFill>
            <a:srgbClr val="2B2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9</a:t>
            </a:r>
          </a:p>
        </p:txBody>
      </p:sp>
      <p:sp>
        <p:nvSpPr>
          <p:cNvPr id="95" name="Retângulo 94">
            <a:extLst>
              <a:ext uri="{FF2B5EF4-FFF2-40B4-BE49-F238E27FC236}">
                <a16:creationId xmlns:a16="http://schemas.microsoft.com/office/drawing/2014/main" id="{74D47CE1-437D-99DF-FDE8-5478EE27EBED}"/>
              </a:ext>
            </a:extLst>
          </p:cNvPr>
          <p:cNvSpPr/>
          <p:nvPr/>
        </p:nvSpPr>
        <p:spPr>
          <a:xfrm>
            <a:off x="3384726" y="3346019"/>
            <a:ext cx="2283111" cy="484632"/>
          </a:xfrm>
          <a:prstGeom prst="rect">
            <a:avLst/>
          </a:prstGeom>
          <a:solidFill>
            <a:srgbClr val="00FF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b="1">
                <a:solidFill>
                  <a:srgbClr val="2B2E6F"/>
                </a:solidFill>
              </a:rPr>
              <a:t>Zerar campos de impostos sem direito a crédito, mantendo o enfoque do declarante;</a:t>
            </a:r>
          </a:p>
        </p:txBody>
      </p:sp>
      <p:sp>
        <p:nvSpPr>
          <p:cNvPr id="106" name="Retângulo: Cantos Arredondados 105">
            <a:extLst>
              <a:ext uri="{FF2B5EF4-FFF2-40B4-BE49-F238E27FC236}">
                <a16:creationId xmlns:a16="http://schemas.microsoft.com/office/drawing/2014/main" id="{3B08C019-27C0-6497-4655-7F84EA6EFD71}"/>
              </a:ext>
            </a:extLst>
          </p:cNvPr>
          <p:cNvSpPr/>
          <p:nvPr/>
        </p:nvSpPr>
        <p:spPr>
          <a:xfrm>
            <a:off x="3805350" y="3913645"/>
            <a:ext cx="1862487" cy="484632"/>
          </a:xfrm>
          <a:prstGeom prst="roundRect">
            <a:avLst/>
          </a:prstGeom>
          <a:noFill/>
          <a:ln>
            <a:solidFill>
              <a:srgbClr val="2B2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>
                <a:solidFill>
                  <a:schemeClr val="bg1"/>
                </a:solidFill>
              </a:rPr>
              <a:t>Zerar IPI</a:t>
            </a:r>
          </a:p>
        </p:txBody>
      </p:sp>
      <p:sp>
        <p:nvSpPr>
          <p:cNvPr id="107" name="Retângulo: Cantos Arredondados 106">
            <a:extLst>
              <a:ext uri="{FF2B5EF4-FFF2-40B4-BE49-F238E27FC236}">
                <a16:creationId xmlns:a16="http://schemas.microsoft.com/office/drawing/2014/main" id="{D0F89460-000D-4A2B-E30A-94DF7BF177A2}"/>
              </a:ext>
            </a:extLst>
          </p:cNvPr>
          <p:cNvSpPr/>
          <p:nvPr/>
        </p:nvSpPr>
        <p:spPr>
          <a:xfrm>
            <a:off x="3384726" y="4007350"/>
            <a:ext cx="521208" cy="297222"/>
          </a:xfrm>
          <a:prstGeom prst="roundRect">
            <a:avLst/>
          </a:prstGeom>
          <a:solidFill>
            <a:srgbClr val="2B2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10</a:t>
            </a:r>
          </a:p>
        </p:txBody>
      </p:sp>
      <p:sp>
        <p:nvSpPr>
          <p:cNvPr id="104" name="Retângulo: Cantos Arredondados 103">
            <a:extLst>
              <a:ext uri="{FF2B5EF4-FFF2-40B4-BE49-F238E27FC236}">
                <a16:creationId xmlns:a16="http://schemas.microsoft.com/office/drawing/2014/main" id="{4DC472A1-6195-B87A-7745-31C7E7104AE6}"/>
              </a:ext>
            </a:extLst>
          </p:cNvPr>
          <p:cNvSpPr/>
          <p:nvPr/>
        </p:nvSpPr>
        <p:spPr>
          <a:xfrm>
            <a:off x="3805350" y="4497303"/>
            <a:ext cx="1862487" cy="484632"/>
          </a:xfrm>
          <a:prstGeom prst="roundRect">
            <a:avLst/>
          </a:prstGeom>
          <a:noFill/>
          <a:ln>
            <a:solidFill>
              <a:srgbClr val="2B2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>
                <a:solidFill>
                  <a:schemeClr val="bg1"/>
                </a:solidFill>
              </a:rPr>
              <a:t>Zerar ICMS ST</a:t>
            </a:r>
          </a:p>
        </p:txBody>
      </p:sp>
      <p:sp>
        <p:nvSpPr>
          <p:cNvPr id="105" name="Retângulo: Cantos Arredondados 104">
            <a:extLst>
              <a:ext uri="{FF2B5EF4-FFF2-40B4-BE49-F238E27FC236}">
                <a16:creationId xmlns:a16="http://schemas.microsoft.com/office/drawing/2014/main" id="{DD45ADB0-4777-4BFF-E66B-478851F688BE}"/>
              </a:ext>
            </a:extLst>
          </p:cNvPr>
          <p:cNvSpPr/>
          <p:nvPr/>
        </p:nvSpPr>
        <p:spPr>
          <a:xfrm>
            <a:off x="3384726" y="4591008"/>
            <a:ext cx="521208" cy="297222"/>
          </a:xfrm>
          <a:prstGeom prst="roundRect">
            <a:avLst/>
          </a:prstGeom>
          <a:solidFill>
            <a:srgbClr val="2B2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11</a:t>
            </a:r>
          </a:p>
        </p:txBody>
      </p:sp>
      <p:sp>
        <p:nvSpPr>
          <p:cNvPr id="102" name="Retângulo: Cantos Arredondados 101">
            <a:extLst>
              <a:ext uri="{FF2B5EF4-FFF2-40B4-BE49-F238E27FC236}">
                <a16:creationId xmlns:a16="http://schemas.microsoft.com/office/drawing/2014/main" id="{16DD7152-38E1-A581-FE73-F35DF8496CEC}"/>
              </a:ext>
            </a:extLst>
          </p:cNvPr>
          <p:cNvSpPr/>
          <p:nvPr/>
        </p:nvSpPr>
        <p:spPr>
          <a:xfrm>
            <a:off x="3805350" y="5080961"/>
            <a:ext cx="1862487" cy="484632"/>
          </a:xfrm>
          <a:prstGeom prst="roundRect">
            <a:avLst/>
          </a:prstGeom>
          <a:noFill/>
          <a:ln>
            <a:solidFill>
              <a:srgbClr val="2B2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>
                <a:solidFill>
                  <a:schemeClr val="bg1"/>
                </a:solidFill>
              </a:rPr>
              <a:t>Zerar valores de </a:t>
            </a:r>
            <a:br>
              <a:rPr lang="pt-BR" sz="1100">
                <a:solidFill>
                  <a:schemeClr val="bg1"/>
                </a:solidFill>
              </a:rPr>
            </a:br>
            <a:r>
              <a:rPr lang="pt-BR" sz="1100">
                <a:solidFill>
                  <a:schemeClr val="bg1"/>
                </a:solidFill>
              </a:rPr>
              <a:t>CFOP 5929 e 6929</a:t>
            </a:r>
          </a:p>
        </p:txBody>
      </p:sp>
      <p:sp>
        <p:nvSpPr>
          <p:cNvPr id="103" name="Retângulo: Cantos Arredondados 102">
            <a:extLst>
              <a:ext uri="{FF2B5EF4-FFF2-40B4-BE49-F238E27FC236}">
                <a16:creationId xmlns:a16="http://schemas.microsoft.com/office/drawing/2014/main" id="{D8463EA9-EC58-1207-5C63-EF3CEC998636}"/>
              </a:ext>
            </a:extLst>
          </p:cNvPr>
          <p:cNvSpPr/>
          <p:nvPr/>
        </p:nvSpPr>
        <p:spPr>
          <a:xfrm>
            <a:off x="3384726" y="5174666"/>
            <a:ext cx="521208" cy="297222"/>
          </a:xfrm>
          <a:prstGeom prst="roundRect">
            <a:avLst/>
          </a:prstGeom>
          <a:solidFill>
            <a:srgbClr val="2B2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12</a:t>
            </a:r>
          </a:p>
        </p:txBody>
      </p:sp>
      <p:sp>
        <p:nvSpPr>
          <p:cNvPr id="87" name="Retângulo 86">
            <a:extLst>
              <a:ext uri="{FF2B5EF4-FFF2-40B4-BE49-F238E27FC236}">
                <a16:creationId xmlns:a16="http://schemas.microsoft.com/office/drawing/2014/main" id="{BC3337B8-E921-A566-0CA3-585E6A8B3E77}"/>
              </a:ext>
            </a:extLst>
          </p:cNvPr>
          <p:cNvSpPr/>
          <p:nvPr/>
        </p:nvSpPr>
        <p:spPr>
          <a:xfrm>
            <a:off x="6399524" y="1249662"/>
            <a:ext cx="2283111" cy="484632"/>
          </a:xfrm>
          <a:prstGeom prst="rect">
            <a:avLst/>
          </a:prstGeom>
          <a:solidFill>
            <a:srgbClr val="00FF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>
                <a:solidFill>
                  <a:srgbClr val="2B2E6F"/>
                </a:solidFill>
              </a:rPr>
              <a:t>Ajustes de bases de cálculo, valor de operação e itens</a:t>
            </a:r>
          </a:p>
        </p:txBody>
      </p:sp>
      <p:sp>
        <p:nvSpPr>
          <p:cNvPr id="92" name="Retângulo: Cantos Arredondados 91">
            <a:extLst>
              <a:ext uri="{FF2B5EF4-FFF2-40B4-BE49-F238E27FC236}">
                <a16:creationId xmlns:a16="http://schemas.microsoft.com/office/drawing/2014/main" id="{6BD1C685-FDFA-5D96-87F3-AAC2BAA750F3}"/>
              </a:ext>
            </a:extLst>
          </p:cNvPr>
          <p:cNvSpPr/>
          <p:nvPr/>
        </p:nvSpPr>
        <p:spPr>
          <a:xfrm>
            <a:off x="6820148" y="1817288"/>
            <a:ext cx="1862487" cy="484632"/>
          </a:xfrm>
          <a:prstGeom prst="roundRect">
            <a:avLst/>
          </a:prstGeom>
          <a:noFill/>
          <a:ln>
            <a:solidFill>
              <a:srgbClr val="2B2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>
                <a:solidFill>
                  <a:schemeClr val="bg1"/>
                </a:solidFill>
              </a:rPr>
              <a:t>Validação VL_MERC</a:t>
            </a:r>
            <a:br>
              <a:rPr lang="pt-BR" sz="1100">
                <a:solidFill>
                  <a:schemeClr val="bg1"/>
                </a:solidFill>
              </a:rPr>
            </a:br>
            <a:r>
              <a:rPr lang="pt-BR" sz="1100">
                <a:solidFill>
                  <a:schemeClr val="bg1"/>
                </a:solidFill>
              </a:rPr>
              <a:t>(C100 x C170)</a:t>
            </a:r>
          </a:p>
        </p:txBody>
      </p:sp>
      <p:sp>
        <p:nvSpPr>
          <p:cNvPr id="93" name="Retângulo: Cantos Arredondados 92">
            <a:extLst>
              <a:ext uri="{FF2B5EF4-FFF2-40B4-BE49-F238E27FC236}">
                <a16:creationId xmlns:a16="http://schemas.microsoft.com/office/drawing/2014/main" id="{0337A013-BBF8-D764-E8F2-860BB94A00D0}"/>
              </a:ext>
            </a:extLst>
          </p:cNvPr>
          <p:cNvSpPr/>
          <p:nvPr/>
        </p:nvSpPr>
        <p:spPr>
          <a:xfrm>
            <a:off x="6399524" y="1910993"/>
            <a:ext cx="521208" cy="297222"/>
          </a:xfrm>
          <a:prstGeom prst="roundRect">
            <a:avLst/>
          </a:prstGeom>
          <a:solidFill>
            <a:srgbClr val="2B2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13</a:t>
            </a:r>
          </a:p>
        </p:txBody>
      </p:sp>
      <p:sp>
        <p:nvSpPr>
          <p:cNvPr id="90" name="Retângulo: Cantos Arredondados 89">
            <a:extLst>
              <a:ext uri="{FF2B5EF4-FFF2-40B4-BE49-F238E27FC236}">
                <a16:creationId xmlns:a16="http://schemas.microsoft.com/office/drawing/2014/main" id="{B0FD304B-0000-D081-2257-B8E8EF3948FB}"/>
              </a:ext>
            </a:extLst>
          </p:cNvPr>
          <p:cNvSpPr/>
          <p:nvPr/>
        </p:nvSpPr>
        <p:spPr>
          <a:xfrm>
            <a:off x="6820148" y="2400946"/>
            <a:ext cx="1862487" cy="484632"/>
          </a:xfrm>
          <a:prstGeom prst="roundRect">
            <a:avLst/>
          </a:prstGeom>
          <a:noFill/>
          <a:ln>
            <a:solidFill>
              <a:srgbClr val="2B2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>
                <a:solidFill>
                  <a:schemeClr val="bg1"/>
                </a:solidFill>
              </a:rPr>
              <a:t>Ajuste VL_ITEM </a:t>
            </a:r>
            <a:br>
              <a:rPr lang="pt-BR" sz="1100">
                <a:solidFill>
                  <a:schemeClr val="bg1"/>
                </a:solidFill>
              </a:rPr>
            </a:br>
            <a:r>
              <a:rPr lang="pt-BR" sz="1100">
                <a:solidFill>
                  <a:schemeClr val="bg1"/>
                </a:solidFill>
              </a:rPr>
              <a:t>(inclusão IPI e ICMS ST)</a:t>
            </a:r>
          </a:p>
        </p:txBody>
      </p:sp>
      <p:sp>
        <p:nvSpPr>
          <p:cNvPr id="91" name="Retângulo: Cantos Arredondados 90">
            <a:extLst>
              <a:ext uri="{FF2B5EF4-FFF2-40B4-BE49-F238E27FC236}">
                <a16:creationId xmlns:a16="http://schemas.microsoft.com/office/drawing/2014/main" id="{15A659D9-ECB6-7E0E-A66B-7065C80045A0}"/>
              </a:ext>
            </a:extLst>
          </p:cNvPr>
          <p:cNvSpPr/>
          <p:nvPr/>
        </p:nvSpPr>
        <p:spPr>
          <a:xfrm>
            <a:off x="6399524" y="2494651"/>
            <a:ext cx="521208" cy="297222"/>
          </a:xfrm>
          <a:prstGeom prst="roundRect">
            <a:avLst/>
          </a:prstGeom>
          <a:solidFill>
            <a:srgbClr val="2B2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14</a:t>
            </a:r>
          </a:p>
        </p:txBody>
      </p:sp>
      <p:sp>
        <p:nvSpPr>
          <p:cNvPr id="109" name="Retângulo: Cantos Arredondados 108">
            <a:extLst>
              <a:ext uri="{FF2B5EF4-FFF2-40B4-BE49-F238E27FC236}">
                <a16:creationId xmlns:a16="http://schemas.microsoft.com/office/drawing/2014/main" id="{761980F6-7B59-F6E3-10EF-51FC5526F1C6}"/>
              </a:ext>
            </a:extLst>
          </p:cNvPr>
          <p:cNvSpPr/>
          <p:nvPr/>
        </p:nvSpPr>
        <p:spPr>
          <a:xfrm>
            <a:off x="6820148" y="2979283"/>
            <a:ext cx="1862487" cy="484632"/>
          </a:xfrm>
          <a:prstGeom prst="roundRect">
            <a:avLst/>
          </a:prstGeom>
          <a:noFill/>
          <a:ln>
            <a:solidFill>
              <a:srgbClr val="2B2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>
                <a:solidFill>
                  <a:schemeClr val="bg1"/>
                </a:solidFill>
              </a:rPr>
              <a:t>Validação VL_DOC </a:t>
            </a:r>
            <a:br>
              <a:rPr lang="pt-BR" sz="1100">
                <a:solidFill>
                  <a:schemeClr val="bg1"/>
                </a:solidFill>
              </a:rPr>
            </a:br>
            <a:r>
              <a:rPr lang="pt-BR" sz="1100">
                <a:solidFill>
                  <a:schemeClr val="bg1"/>
                </a:solidFill>
              </a:rPr>
              <a:t>(C100 x C190)</a:t>
            </a:r>
          </a:p>
        </p:txBody>
      </p:sp>
      <p:sp>
        <p:nvSpPr>
          <p:cNvPr id="110" name="Retângulo: Cantos Arredondados 109">
            <a:extLst>
              <a:ext uri="{FF2B5EF4-FFF2-40B4-BE49-F238E27FC236}">
                <a16:creationId xmlns:a16="http://schemas.microsoft.com/office/drawing/2014/main" id="{E17C84BB-0233-4E96-7C69-CD77624D090D}"/>
              </a:ext>
            </a:extLst>
          </p:cNvPr>
          <p:cNvSpPr/>
          <p:nvPr/>
        </p:nvSpPr>
        <p:spPr>
          <a:xfrm>
            <a:off x="6399524" y="3072988"/>
            <a:ext cx="521208" cy="297222"/>
          </a:xfrm>
          <a:prstGeom prst="roundRect">
            <a:avLst/>
          </a:prstGeom>
          <a:solidFill>
            <a:srgbClr val="2B2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15</a:t>
            </a:r>
          </a:p>
        </p:txBody>
      </p:sp>
      <p:sp>
        <p:nvSpPr>
          <p:cNvPr id="112" name="Retângulo: Cantos Arredondados 111">
            <a:extLst>
              <a:ext uri="{FF2B5EF4-FFF2-40B4-BE49-F238E27FC236}">
                <a16:creationId xmlns:a16="http://schemas.microsoft.com/office/drawing/2014/main" id="{C6383051-A9F7-3F0A-95A8-6859489DF800}"/>
              </a:ext>
            </a:extLst>
          </p:cNvPr>
          <p:cNvSpPr/>
          <p:nvPr/>
        </p:nvSpPr>
        <p:spPr>
          <a:xfrm>
            <a:off x="6820148" y="3568262"/>
            <a:ext cx="1862487" cy="484632"/>
          </a:xfrm>
          <a:prstGeom prst="roundRect">
            <a:avLst/>
          </a:prstGeom>
          <a:noFill/>
          <a:ln>
            <a:solidFill>
              <a:srgbClr val="2B2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>
                <a:solidFill>
                  <a:schemeClr val="bg1"/>
                </a:solidFill>
              </a:rPr>
              <a:t>Corrigir Base de Cálculo maior que Valor Operação </a:t>
            </a:r>
          </a:p>
        </p:txBody>
      </p:sp>
      <p:sp>
        <p:nvSpPr>
          <p:cNvPr id="113" name="Retângulo: Cantos Arredondados 112">
            <a:extLst>
              <a:ext uri="{FF2B5EF4-FFF2-40B4-BE49-F238E27FC236}">
                <a16:creationId xmlns:a16="http://schemas.microsoft.com/office/drawing/2014/main" id="{E2DB7954-7A67-B159-682B-38556C7F33AA}"/>
              </a:ext>
            </a:extLst>
          </p:cNvPr>
          <p:cNvSpPr/>
          <p:nvPr/>
        </p:nvSpPr>
        <p:spPr>
          <a:xfrm>
            <a:off x="6399524" y="3661967"/>
            <a:ext cx="521208" cy="297222"/>
          </a:xfrm>
          <a:prstGeom prst="roundRect">
            <a:avLst/>
          </a:prstGeom>
          <a:solidFill>
            <a:srgbClr val="2B2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16</a:t>
            </a:r>
          </a:p>
        </p:txBody>
      </p:sp>
      <p:sp>
        <p:nvSpPr>
          <p:cNvPr id="115" name="Retângulo: Cantos Arredondados 114">
            <a:extLst>
              <a:ext uri="{FF2B5EF4-FFF2-40B4-BE49-F238E27FC236}">
                <a16:creationId xmlns:a16="http://schemas.microsoft.com/office/drawing/2014/main" id="{C56E112C-2239-5889-24E0-780633E52BC8}"/>
              </a:ext>
            </a:extLst>
          </p:cNvPr>
          <p:cNvSpPr/>
          <p:nvPr/>
        </p:nvSpPr>
        <p:spPr>
          <a:xfrm>
            <a:off x="6820148" y="4142850"/>
            <a:ext cx="1862487" cy="484632"/>
          </a:xfrm>
          <a:prstGeom prst="roundRect">
            <a:avLst/>
          </a:prstGeom>
          <a:noFill/>
          <a:ln>
            <a:solidFill>
              <a:srgbClr val="2B2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>
                <a:solidFill>
                  <a:schemeClr val="bg1"/>
                </a:solidFill>
              </a:rPr>
              <a:t>Corrigir Redução da </a:t>
            </a:r>
            <a:br>
              <a:rPr lang="pt-BR" sz="1100">
                <a:solidFill>
                  <a:schemeClr val="bg1"/>
                </a:solidFill>
              </a:rPr>
            </a:br>
            <a:r>
              <a:rPr lang="pt-BR" sz="1100">
                <a:solidFill>
                  <a:schemeClr val="bg1"/>
                </a:solidFill>
              </a:rPr>
              <a:t>Base de Cálculo </a:t>
            </a:r>
          </a:p>
        </p:txBody>
      </p:sp>
      <p:sp>
        <p:nvSpPr>
          <p:cNvPr id="116" name="Retângulo: Cantos Arredondados 115">
            <a:extLst>
              <a:ext uri="{FF2B5EF4-FFF2-40B4-BE49-F238E27FC236}">
                <a16:creationId xmlns:a16="http://schemas.microsoft.com/office/drawing/2014/main" id="{5C2842FE-9E23-A14D-D79B-D18B79CE6239}"/>
              </a:ext>
            </a:extLst>
          </p:cNvPr>
          <p:cNvSpPr/>
          <p:nvPr/>
        </p:nvSpPr>
        <p:spPr>
          <a:xfrm>
            <a:off x="6399524" y="4236555"/>
            <a:ext cx="521208" cy="297222"/>
          </a:xfrm>
          <a:prstGeom prst="roundRect">
            <a:avLst/>
          </a:prstGeom>
          <a:solidFill>
            <a:srgbClr val="2B2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17</a:t>
            </a:r>
          </a:p>
        </p:txBody>
      </p:sp>
      <p:sp>
        <p:nvSpPr>
          <p:cNvPr id="120" name="Retângulo: Cantos Arredondados 119">
            <a:extLst>
              <a:ext uri="{FF2B5EF4-FFF2-40B4-BE49-F238E27FC236}">
                <a16:creationId xmlns:a16="http://schemas.microsoft.com/office/drawing/2014/main" id="{E6CC86B4-59B2-945B-C466-B47706DEFE65}"/>
              </a:ext>
            </a:extLst>
          </p:cNvPr>
          <p:cNvSpPr/>
          <p:nvPr/>
        </p:nvSpPr>
        <p:spPr>
          <a:xfrm>
            <a:off x="6820148" y="4717438"/>
            <a:ext cx="1862487" cy="484632"/>
          </a:xfrm>
          <a:prstGeom prst="roundRect">
            <a:avLst/>
          </a:prstGeom>
          <a:noFill/>
          <a:ln>
            <a:solidFill>
              <a:srgbClr val="2B2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>
                <a:solidFill>
                  <a:schemeClr val="bg1"/>
                </a:solidFill>
              </a:rPr>
              <a:t>Ajustar o valor do inventário (H005)</a:t>
            </a:r>
          </a:p>
        </p:txBody>
      </p:sp>
      <p:sp>
        <p:nvSpPr>
          <p:cNvPr id="121" name="Retângulo: Cantos Arredondados 120">
            <a:extLst>
              <a:ext uri="{FF2B5EF4-FFF2-40B4-BE49-F238E27FC236}">
                <a16:creationId xmlns:a16="http://schemas.microsoft.com/office/drawing/2014/main" id="{507C7743-26F3-9770-642C-039E44583393}"/>
              </a:ext>
            </a:extLst>
          </p:cNvPr>
          <p:cNvSpPr/>
          <p:nvPr/>
        </p:nvSpPr>
        <p:spPr>
          <a:xfrm>
            <a:off x="6399524" y="4811143"/>
            <a:ext cx="521208" cy="297222"/>
          </a:xfrm>
          <a:prstGeom prst="roundRect">
            <a:avLst/>
          </a:prstGeom>
          <a:solidFill>
            <a:srgbClr val="2B2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18</a:t>
            </a:r>
          </a:p>
        </p:txBody>
      </p:sp>
      <p:sp>
        <p:nvSpPr>
          <p:cNvPr id="122" name="Retângulo 121">
            <a:extLst>
              <a:ext uri="{FF2B5EF4-FFF2-40B4-BE49-F238E27FC236}">
                <a16:creationId xmlns:a16="http://schemas.microsoft.com/office/drawing/2014/main" id="{BE46D5DC-C806-50C2-3F27-6E22FC4BFBEA}"/>
              </a:ext>
            </a:extLst>
          </p:cNvPr>
          <p:cNvSpPr/>
          <p:nvPr/>
        </p:nvSpPr>
        <p:spPr>
          <a:xfrm>
            <a:off x="9414321" y="1249662"/>
            <a:ext cx="2283111" cy="484632"/>
          </a:xfrm>
          <a:prstGeom prst="rect">
            <a:avLst/>
          </a:prstGeom>
          <a:solidFill>
            <a:srgbClr val="00FF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>
                <a:solidFill>
                  <a:srgbClr val="2B2E6F"/>
                </a:solidFill>
              </a:rPr>
              <a:t>Verificação de créditos gerados por empresas Simples Nacional</a:t>
            </a:r>
          </a:p>
        </p:txBody>
      </p:sp>
      <p:sp>
        <p:nvSpPr>
          <p:cNvPr id="124" name="Retângulo: Cantos Arredondados 123">
            <a:extLst>
              <a:ext uri="{FF2B5EF4-FFF2-40B4-BE49-F238E27FC236}">
                <a16:creationId xmlns:a16="http://schemas.microsoft.com/office/drawing/2014/main" id="{1B93124F-284A-3F9B-A3EA-7C57BF093079}"/>
              </a:ext>
            </a:extLst>
          </p:cNvPr>
          <p:cNvSpPr/>
          <p:nvPr/>
        </p:nvSpPr>
        <p:spPr>
          <a:xfrm>
            <a:off x="9834945" y="1817288"/>
            <a:ext cx="1862487" cy="484632"/>
          </a:xfrm>
          <a:prstGeom prst="roundRect">
            <a:avLst/>
          </a:prstGeom>
          <a:noFill/>
          <a:ln>
            <a:solidFill>
              <a:srgbClr val="2B2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>
                <a:solidFill>
                  <a:schemeClr val="bg1"/>
                </a:solidFill>
              </a:rPr>
              <a:t>Ajuste escrituração de entradas do SN - BC_ICMS, ALIQ, ICMS</a:t>
            </a:r>
          </a:p>
        </p:txBody>
      </p:sp>
      <p:sp>
        <p:nvSpPr>
          <p:cNvPr id="125" name="Retângulo: Cantos Arredondados 124">
            <a:extLst>
              <a:ext uri="{FF2B5EF4-FFF2-40B4-BE49-F238E27FC236}">
                <a16:creationId xmlns:a16="http://schemas.microsoft.com/office/drawing/2014/main" id="{9435F9DF-AD44-B6E4-0DEB-8E2376CBBA5B}"/>
              </a:ext>
            </a:extLst>
          </p:cNvPr>
          <p:cNvSpPr/>
          <p:nvPr/>
        </p:nvSpPr>
        <p:spPr>
          <a:xfrm>
            <a:off x="9414321" y="1910993"/>
            <a:ext cx="521208" cy="297222"/>
          </a:xfrm>
          <a:prstGeom prst="roundRect">
            <a:avLst/>
          </a:prstGeom>
          <a:solidFill>
            <a:srgbClr val="2B2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19</a:t>
            </a:r>
          </a:p>
        </p:txBody>
      </p:sp>
      <p:sp>
        <p:nvSpPr>
          <p:cNvPr id="127" name="Retângulo: Cantos Arredondados 126">
            <a:extLst>
              <a:ext uri="{FF2B5EF4-FFF2-40B4-BE49-F238E27FC236}">
                <a16:creationId xmlns:a16="http://schemas.microsoft.com/office/drawing/2014/main" id="{BA62BD0A-5627-FF15-28DA-B59BF40709D1}"/>
              </a:ext>
            </a:extLst>
          </p:cNvPr>
          <p:cNvSpPr/>
          <p:nvPr/>
        </p:nvSpPr>
        <p:spPr>
          <a:xfrm>
            <a:off x="9834945" y="2400946"/>
            <a:ext cx="1862487" cy="484632"/>
          </a:xfrm>
          <a:prstGeom prst="roundRect">
            <a:avLst/>
          </a:prstGeom>
          <a:noFill/>
          <a:ln>
            <a:solidFill>
              <a:srgbClr val="2B2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>
                <a:solidFill>
                  <a:schemeClr val="bg1"/>
                </a:solidFill>
              </a:rPr>
              <a:t>Ajuste escrituração de entradas do SN - CST</a:t>
            </a:r>
          </a:p>
        </p:txBody>
      </p:sp>
      <p:sp>
        <p:nvSpPr>
          <p:cNvPr id="128" name="Retângulo: Cantos Arredondados 127">
            <a:extLst>
              <a:ext uri="{FF2B5EF4-FFF2-40B4-BE49-F238E27FC236}">
                <a16:creationId xmlns:a16="http://schemas.microsoft.com/office/drawing/2014/main" id="{BB5F6D67-044B-8689-DBB5-BDF97C077A32}"/>
              </a:ext>
            </a:extLst>
          </p:cNvPr>
          <p:cNvSpPr/>
          <p:nvPr/>
        </p:nvSpPr>
        <p:spPr>
          <a:xfrm>
            <a:off x="9414321" y="2494651"/>
            <a:ext cx="521208" cy="297222"/>
          </a:xfrm>
          <a:prstGeom prst="roundRect">
            <a:avLst/>
          </a:prstGeom>
          <a:solidFill>
            <a:srgbClr val="2B2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20</a:t>
            </a:r>
          </a:p>
        </p:txBody>
      </p:sp>
      <p:sp>
        <p:nvSpPr>
          <p:cNvPr id="130" name="Retângulo: Cantos Arredondados 129">
            <a:extLst>
              <a:ext uri="{FF2B5EF4-FFF2-40B4-BE49-F238E27FC236}">
                <a16:creationId xmlns:a16="http://schemas.microsoft.com/office/drawing/2014/main" id="{BEA36690-BC38-9C48-0059-32C017906FF0}"/>
              </a:ext>
            </a:extLst>
          </p:cNvPr>
          <p:cNvSpPr/>
          <p:nvPr/>
        </p:nvSpPr>
        <p:spPr>
          <a:xfrm>
            <a:off x="9834945" y="2979283"/>
            <a:ext cx="1862487" cy="484632"/>
          </a:xfrm>
          <a:prstGeom prst="roundRect">
            <a:avLst/>
          </a:prstGeom>
          <a:noFill/>
          <a:ln>
            <a:solidFill>
              <a:srgbClr val="2B2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>
                <a:solidFill>
                  <a:schemeClr val="bg1"/>
                </a:solidFill>
              </a:rPr>
              <a:t>Ajustes crédito </a:t>
            </a:r>
            <a:br>
              <a:rPr lang="pt-BR" sz="1100">
                <a:solidFill>
                  <a:schemeClr val="bg1"/>
                </a:solidFill>
              </a:rPr>
            </a:br>
            <a:r>
              <a:rPr lang="pt-BR" sz="1100">
                <a:solidFill>
                  <a:schemeClr val="bg1"/>
                </a:solidFill>
              </a:rPr>
              <a:t>Simples Nacional</a:t>
            </a:r>
          </a:p>
        </p:txBody>
      </p:sp>
      <p:sp>
        <p:nvSpPr>
          <p:cNvPr id="131" name="Retângulo: Cantos Arredondados 130">
            <a:extLst>
              <a:ext uri="{FF2B5EF4-FFF2-40B4-BE49-F238E27FC236}">
                <a16:creationId xmlns:a16="http://schemas.microsoft.com/office/drawing/2014/main" id="{8B6AFAB7-C50D-EB4A-AC18-B198D0A1513E}"/>
              </a:ext>
            </a:extLst>
          </p:cNvPr>
          <p:cNvSpPr/>
          <p:nvPr/>
        </p:nvSpPr>
        <p:spPr>
          <a:xfrm>
            <a:off x="9414321" y="3072988"/>
            <a:ext cx="521208" cy="297222"/>
          </a:xfrm>
          <a:prstGeom prst="roundRect">
            <a:avLst/>
          </a:prstGeom>
          <a:solidFill>
            <a:srgbClr val="2B2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21</a:t>
            </a:r>
          </a:p>
        </p:txBody>
      </p:sp>
      <p:sp>
        <p:nvSpPr>
          <p:cNvPr id="133" name="Retângulo: Cantos Arredondados 132">
            <a:extLst>
              <a:ext uri="{FF2B5EF4-FFF2-40B4-BE49-F238E27FC236}">
                <a16:creationId xmlns:a16="http://schemas.microsoft.com/office/drawing/2014/main" id="{0771467F-391C-6639-99FA-4CF50340E889}"/>
              </a:ext>
            </a:extLst>
          </p:cNvPr>
          <p:cNvSpPr/>
          <p:nvPr/>
        </p:nvSpPr>
        <p:spPr>
          <a:xfrm>
            <a:off x="9834945" y="3568262"/>
            <a:ext cx="1862487" cy="484632"/>
          </a:xfrm>
          <a:prstGeom prst="roundRect">
            <a:avLst/>
          </a:prstGeom>
          <a:noFill/>
          <a:ln>
            <a:solidFill>
              <a:srgbClr val="2B2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>
                <a:solidFill>
                  <a:schemeClr val="bg1"/>
                </a:solidFill>
              </a:rPr>
              <a:t>Ajustes crédito Simples Nacional (exceções)</a:t>
            </a:r>
          </a:p>
        </p:txBody>
      </p:sp>
      <p:sp>
        <p:nvSpPr>
          <p:cNvPr id="134" name="Retângulo: Cantos Arredondados 133">
            <a:extLst>
              <a:ext uri="{FF2B5EF4-FFF2-40B4-BE49-F238E27FC236}">
                <a16:creationId xmlns:a16="http://schemas.microsoft.com/office/drawing/2014/main" id="{68BB0A33-E53D-5B89-E160-35534621AE0B}"/>
              </a:ext>
            </a:extLst>
          </p:cNvPr>
          <p:cNvSpPr/>
          <p:nvPr/>
        </p:nvSpPr>
        <p:spPr>
          <a:xfrm>
            <a:off x="9414321" y="3661967"/>
            <a:ext cx="521208" cy="297222"/>
          </a:xfrm>
          <a:prstGeom prst="roundRect">
            <a:avLst/>
          </a:prstGeom>
          <a:solidFill>
            <a:srgbClr val="2B2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22</a:t>
            </a:r>
          </a:p>
        </p:txBody>
      </p:sp>
      <p:sp>
        <p:nvSpPr>
          <p:cNvPr id="136" name="Retângulo: Cantos Arredondados 135">
            <a:extLst>
              <a:ext uri="{FF2B5EF4-FFF2-40B4-BE49-F238E27FC236}">
                <a16:creationId xmlns:a16="http://schemas.microsoft.com/office/drawing/2014/main" id="{D0123904-A400-2F0C-73C3-17A40E90BD70}"/>
              </a:ext>
            </a:extLst>
          </p:cNvPr>
          <p:cNvSpPr/>
          <p:nvPr/>
        </p:nvSpPr>
        <p:spPr>
          <a:xfrm>
            <a:off x="9834945" y="4142850"/>
            <a:ext cx="1862487" cy="484632"/>
          </a:xfrm>
          <a:prstGeom prst="roundRect">
            <a:avLst/>
          </a:prstGeom>
          <a:noFill/>
          <a:ln>
            <a:solidFill>
              <a:srgbClr val="2B2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>
                <a:solidFill>
                  <a:schemeClr val="bg1"/>
                </a:solidFill>
              </a:rPr>
              <a:t>Gerar planilha com crédito Simples Nacional</a:t>
            </a:r>
          </a:p>
        </p:txBody>
      </p:sp>
      <p:sp>
        <p:nvSpPr>
          <p:cNvPr id="137" name="Retângulo: Cantos Arredondados 136">
            <a:extLst>
              <a:ext uri="{FF2B5EF4-FFF2-40B4-BE49-F238E27FC236}">
                <a16:creationId xmlns:a16="http://schemas.microsoft.com/office/drawing/2014/main" id="{CE502A01-6BEC-EC01-9138-9D02990D7E78}"/>
              </a:ext>
            </a:extLst>
          </p:cNvPr>
          <p:cNvSpPr/>
          <p:nvPr/>
        </p:nvSpPr>
        <p:spPr>
          <a:xfrm>
            <a:off x="9414321" y="4236555"/>
            <a:ext cx="521208" cy="297222"/>
          </a:xfrm>
          <a:prstGeom prst="roundRect">
            <a:avLst/>
          </a:prstGeom>
          <a:solidFill>
            <a:srgbClr val="2B2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23</a:t>
            </a:r>
          </a:p>
        </p:txBody>
      </p:sp>
      <p:sp>
        <p:nvSpPr>
          <p:cNvPr id="138" name="Retângulo 137">
            <a:extLst>
              <a:ext uri="{FF2B5EF4-FFF2-40B4-BE49-F238E27FC236}">
                <a16:creationId xmlns:a16="http://schemas.microsoft.com/office/drawing/2014/main" id="{A1B3A8D9-F9F5-6B0E-92D5-CB60603E8922}"/>
              </a:ext>
            </a:extLst>
          </p:cNvPr>
          <p:cNvSpPr/>
          <p:nvPr/>
        </p:nvSpPr>
        <p:spPr>
          <a:xfrm>
            <a:off x="9414321" y="5008501"/>
            <a:ext cx="2283111" cy="484632"/>
          </a:xfrm>
          <a:prstGeom prst="rect">
            <a:avLst/>
          </a:prstGeom>
          <a:solidFill>
            <a:srgbClr val="00FF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>
                <a:solidFill>
                  <a:srgbClr val="2B2E6F"/>
                </a:solidFill>
              </a:rPr>
              <a:t>Outros tipos</a:t>
            </a:r>
          </a:p>
        </p:txBody>
      </p:sp>
      <p:sp>
        <p:nvSpPr>
          <p:cNvPr id="140" name="Retângulo: Cantos Arredondados 139">
            <a:extLst>
              <a:ext uri="{FF2B5EF4-FFF2-40B4-BE49-F238E27FC236}">
                <a16:creationId xmlns:a16="http://schemas.microsoft.com/office/drawing/2014/main" id="{7FFB0C14-360D-33AA-73EE-8B38833731A0}"/>
              </a:ext>
            </a:extLst>
          </p:cNvPr>
          <p:cNvSpPr/>
          <p:nvPr/>
        </p:nvSpPr>
        <p:spPr>
          <a:xfrm>
            <a:off x="9834945" y="5576127"/>
            <a:ext cx="1862487" cy="484632"/>
          </a:xfrm>
          <a:prstGeom prst="roundRect">
            <a:avLst/>
          </a:prstGeom>
          <a:noFill/>
          <a:ln>
            <a:solidFill>
              <a:srgbClr val="2B2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>
                <a:solidFill>
                  <a:schemeClr val="bg1"/>
                </a:solidFill>
              </a:rPr>
              <a:t>Ajuste série da nota fiscal</a:t>
            </a:r>
          </a:p>
        </p:txBody>
      </p:sp>
      <p:sp>
        <p:nvSpPr>
          <p:cNvPr id="141" name="Retângulo: Cantos Arredondados 140">
            <a:extLst>
              <a:ext uri="{FF2B5EF4-FFF2-40B4-BE49-F238E27FC236}">
                <a16:creationId xmlns:a16="http://schemas.microsoft.com/office/drawing/2014/main" id="{472A80DF-95FB-FB7C-E145-0C2D8684C775}"/>
              </a:ext>
            </a:extLst>
          </p:cNvPr>
          <p:cNvSpPr/>
          <p:nvPr/>
        </p:nvSpPr>
        <p:spPr>
          <a:xfrm>
            <a:off x="9414321" y="5669832"/>
            <a:ext cx="521208" cy="297222"/>
          </a:xfrm>
          <a:prstGeom prst="roundRect">
            <a:avLst/>
          </a:prstGeom>
          <a:solidFill>
            <a:srgbClr val="2B2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24</a:t>
            </a:r>
          </a:p>
        </p:txBody>
      </p:sp>
      <p:sp>
        <p:nvSpPr>
          <p:cNvPr id="143" name="Retângulo: Cantos Arredondados 142">
            <a:extLst>
              <a:ext uri="{FF2B5EF4-FFF2-40B4-BE49-F238E27FC236}">
                <a16:creationId xmlns:a16="http://schemas.microsoft.com/office/drawing/2014/main" id="{5309825D-A78E-27F4-06E2-8B5E65E31331}"/>
              </a:ext>
            </a:extLst>
          </p:cNvPr>
          <p:cNvSpPr/>
          <p:nvPr/>
        </p:nvSpPr>
        <p:spPr>
          <a:xfrm>
            <a:off x="9834945" y="6159785"/>
            <a:ext cx="1862487" cy="484632"/>
          </a:xfrm>
          <a:prstGeom prst="roundRect">
            <a:avLst/>
          </a:prstGeom>
          <a:noFill/>
          <a:ln>
            <a:solidFill>
              <a:srgbClr val="2B2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>
                <a:solidFill>
                  <a:schemeClr val="bg1"/>
                </a:solidFill>
              </a:rPr>
              <a:t>Atualizar os totalizadores de registros</a:t>
            </a:r>
          </a:p>
        </p:txBody>
      </p:sp>
      <p:sp>
        <p:nvSpPr>
          <p:cNvPr id="144" name="Retângulo: Cantos Arredondados 143">
            <a:extLst>
              <a:ext uri="{FF2B5EF4-FFF2-40B4-BE49-F238E27FC236}">
                <a16:creationId xmlns:a16="http://schemas.microsoft.com/office/drawing/2014/main" id="{1DBB7684-42A6-C191-0E53-7ED0AA2D5387}"/>
              </a:ext>
            </a:extLst>
          </p:cNvPr>
          <p:cNvSpPr/>
          <p:nvPr/>
        </p:nvSpPr>
        <p:spPr>
          <a:xfrm>
            <a:off x="9414321" y="6253490"/>
            <a:ext cx="521208" cy="297222"/>
          </a:xfrm>
          <a:prstGeom prst="roundRect">
            <a:avLst/>
          </a:prstGeom>
          <a:solidFill>
            <a:srgbClr val="2B2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25</a:t>
            </a:r>
          </a:p>
        </p:txBody>
      </p:sp>
      <p:sp>
        <p:nvSpPr>
          <p:cNvPr id="150" name="CaixaDeTexto 149">
            <a:extLst>
              <a:ext uri="{FF2B5EF4-FFF2-40B4-BE49-F238E27FC236}">
                <a16:creationId xmlns:a16="http://schemas.microsoft.com/office/drawing/2014/main" id="{2818CB1C-ED06-710E-7887-FA1929DB4235}"/>
              </a:ext>
            </a:extLst>
          </p:cNvPr>
          <p:cNvSpPr txBox="1"/>
          <p:nvPr/>
        </p:nvSpPr>
        <p:spPr>
          <a:xfrm>
            <a:off x="4824984" y="6366046"/>
            <a:ext cx="2542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rgbClr val="00FFEA"/>
                </a:solidFill>
              </a:rPr>
              <a:t>Sped Fiscal</a:t>
            </a:r>
          </a:p>
        </p:txBody>
      </p:sp>
      <p:pic>
        <p:nvPicPr>
          <p:cNvPr id="151" name="Picture 2" descr="e-Auditoria - e-Auditoria added a new photo.">
            <a:extLst>
              <a:ext uri="{FF2B5EF4-FFF2-40B4-BE49-F238E27FC236}">
                <a16:creationId xmlns:a16="http://schemas.microsoft.com/office/drawing/2014/main" id="{C6F7834C-B9D9-8228-41CF-EAB2980E80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929" y="192145"/>
            <a:ext cx="635698" cy="635698"/>
          </a:xfrm>
          <a:prstGeom prst="roundRect">
            <a:avLst>
              <a:gd name="adj" fmla="val 9840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15081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D9C90F3-9E44-0067-E609-0A9311D5A2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57E0AC18-16CA-2D23-B2C7-CDDC36A2D062}"/>
              </a:ext>
            </a:extLst>
          </p:cNvPr>
          <p:cNvSpPr/>
          <p:nvPr/>
        </p:nvSpPr>
        <p:spPr>
          <a:xfrm>
            <a:off x="0" y="140547"/>
            <a:ext cx="12124944" cy="9429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3600" b="1">
                <a:solidFill>
                  <a:srgbClr val="FFFFFF"/>
                </a:solidFill>
                <a:latin typeface="Montserrat"/>
              </a:rPr>
              <a:t>Esses </a:t>
            </a:r>
            <a:r>
              <a:rPr lang="pt-BR" sz="3600" b="1">
                <a:solidFill>
                  <a:srgbClr val="92D050"/>
                </a:solidFill>
                <a:latin typeface="Montserrat"/>
              </a:rPr>
              <a:t>Erros</a:t>
            </a:r>
            <a:r>
              <a:rPr lang="pt-BR" sz="3600" b="1">
                <a:solidFill>
                  <a:srgbClr val="00FFEA"/>
                </a:solidFill>
                <a:latin typeface="Montserrat"/>
              </a:rPr>
              <a:t> </a:t>
            </a:r>
            <a:r>
              <a:rPr lang="pt-BR" sz="3600" b="1">
                <a:solidFill>
                  <a:srgbClr val="FFFFFF"/>
                </a:solidFill>
                <a:latin typeface="Montserrat"/>
              </a:rPr>
              <a:t>acontecem com você?</a:t>
            </a:r>
          </a:p>
          <a:p>
            <a:pPr algn="ctr"/>
            <a:r>
              <a:rPr lang="pt-BR" sz="3600" b="1">
                <a:solidFill>
                  <a:srgbClr val="FFFFFF"/>
                </a:solidFill>
                <a:latin typeface="Montserrat"/>
              </a:rPr>
              <a:t>Tomam seu tempo?</a:t>
            </a:r>
            <a:endParaRPr lang="pt-BR" sz="3600" b="1" noProof="0">
              <a:solidFill>
                <a:srgbClr val="00FFEA"/>
              </a:solidFill>
              <a:latin typeface="Montserrat"/>
            </a:endParaRPr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1DB8F588-B27E-F43D-C99B-EA39E6D50061}"/>
              </a:ext>
            </a:extLst>
          </p:cNvPr>
          <p:cNvGrpSpPr/>
          <p:nvPr/>
        </p:nvGrpSpPr>
        <p:grpSpPr>
          <a:xfrm>
            <a:off x="8964661" y="1249662"/>
            <a:ext cx="2283111" cy="2219574"/>
            <a:chOff x="8964661" y="1429371"/>
            <a:chExt cx="2283111" cy="2219574"/>
          </a:xfrm>
        </p:grpSpPr>
        <p:sp>
          <p:nvSpPr>
            <p:cNvPr id="62" name="Retângulo 61">
              <a:extLst>
                <a:ext uri="{FF2B5EF4-FFF2-40B4-BE49-F238E27FC236}">
                  <a16:creationId xmlns:a16="http://schemas.microsoft.com/office/drawing/2014/main" id="{F1DA468C-052F-60DF-A3F8-99EDE8D0E461}"/>
                </a:ext>
              </a:extLst>
            </p:cNvPr>
            <p:cNvSpPr/>
            <p:nvPr/>
          </p:nvSpPr>
          <p:spPr>
            <a:xfrm>
              <a:off x="8964661" y="1429371"/>
              <a:ext cx="2283111" cy="484632"/>
            </a:xfrm>
            <a:prstGeom prst="rect">
              <a:avLst/>
            </a:prstGeom>
            <a:solidFill>
              <a:srgbClr val="57F2A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 b="1">
                  <a:solidFill>
                    <a:srgbClr val="121211"/>
                  </a:solidFill>
                </a:rPr>
                <a:t>Remoção de Operações Desnecessárias</a:t>
              </a:r>
            </a:p>
          </p:txBody>
        </p:sp>
        <p:sp>
          <p:nvSpPr>
            <p:cNvPr id="73" name="Retângulo: Cantos Arredondados 72">
              <a:extLst>
                <a:ext uri="{FF2B5EF4-FFF2-40B4-BE49-F238E27FC236}">
                  <a16:creationId xmlns:a16="http://schemas.microsoft.com/office/drawing/2014/main" id="{99836DC6-7067-B12B-B498-1CB235878390}"/>
                </a:ext>
              </a:extLst>
            </p:cNvPr>
            <p:cNvSpPr/>
            <p:nvPr/>
          </p:nvSpPr>
          <p:spPr>
            <a:xfrm>
              <a:off x="9385285" y="1996997"/>
              <a:ext cx="1862487" cy="484632"/>
            </a:xfrm>
            <a:prstGeom prst="roundRect">
              <a:avLst/>
            </a:prstGeom>
            <a:noFill/>
            <a:ln>
              <a:solidFill>
                <a:srgbClr val="2B2E6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>
                  <a:solidFill>
                    <a:schemeClr val="bg1"/>
                  </a:solidFill>
                </a:rPr>
                <a:t>Remover notas de uso </a:t>
              </a:r>
              <a:br>
                <a:rPr lang="pt-BR" sz="1100">
                  <a:solidFill>
                    <a:schemeClr val="bg1"/>
                  </a:solidFill>
                </a:rPr>
              </a:br>
              <a:r>
                <a:rPr lang="pt-BR" sz="1100">
                  <a:solidFill>
                    <a:schemeClr val="bg1"/>
                  </a:solidFill>
                </a:rPr>
                <a:t>e consumo</a:t>
              </a:r>
            </a:p>
          </p:txBody>
        </p:sp>
        <p:sp>
          <p:nvSpPr>
            <p:cNvPr id="74" name="Retângulo: Cantos Arredondados 73">
              <a:extLst>
                <a:ext uri="{FF2B5EF4-FFF2-40B4-BE49-F238E27FC236}">
                  <a16:creationId xmlns:a16="http://schemas.microsoft.com/office/drawing/2014/main" id="{B3183FE8-DF19-49C6-2380-119EA30DAD2C}"/>
                </a:ext>
              </a:extLst>
            </p:cNvPr>
            <p:cNvSpPr/>
            <p:nvPr/>
          </p:nvSpPr>
          <p:spPr>
            <a:xfrm>
              <a:off x="8964661" y="2090702"/>
              <a:ext cx="521208" cy="297222"/>
            </a:xfrm>
            <a:prstGeom prst="roundRect">
              <a:avLst/>
            </a:prstGeom>
            <a:solidFill>
              <a:srgbClr val="2B2E6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dirty="0">
                  <a:solidFill>
                    <a:schemeClr val="bg1"/>
                  </a:solidFill>
                </a:rPr>
                <a:t>16</a:t>
              </a:r>
            </a:p>
          </p:txBody>
        </p:sp>
        <p:sp>
          <p:nvSpPr>
            <p:cNvPr id="71" name="Retângulo: Cantos Arredondados 70">
              <a:extLst>
                <a:ext uri="{FF2B5EF4-FFF2-40B4-BE49-F238E27FC236}">
                  <a16:creationId xmlns:a16="http://schemas.microsoft.com/office/drawing/2014/main" id="{4EA3048F-834E-2B03-CD09-49FC06557338}"/>
                </a:ext>
              </a:extLst>
            </p:cNvPr>
            <p:cNvSpPr/>
            <p:nvPr/>
          </p:nvSpPr>
          <p:spPr>
            <a:xfrm>
              <a:off x="9385285" y="2580655"/>
              <a:ext cx="1862487" cy="484632"/>
            </a:xfrm>
            <a:prstGeom prst="roundRect">
              <a:avLst/>
            </a:prstGeom>
            <a:noFill/>
            <a:ln>
              <a:solidFill>
                <a:srgbClr val="2B2E6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>
                  <a:solidFill>
                    <a:schemeClr val="bg1"/>
                  </a:solidFill>
                </a:rPr>
                <a:t>Remover notas </a:t>
              </a:r>
              <a:br>
                <a:rPr lang="pt-BR" sz="1100">
                  <a:solidFill>
                    <a:schemeClr val="bg1"/>
                  </a:solidFill>
                </a:rPr>
              </a:br>
              <a:r>
                <a:rPr lang="pt-BR" sz="1100">
                  <a:solidFill>
                    <a:schemeClr val="bg1"/>
                  </a:solidFill>
                </a:rPr>
                <a:t>de remessa</a:t>
              </a:r>
            </a:p>
          </p:txBody>
        </p:sp>
        <p:sp>
          <p:nvSpPr>
            <p:cNvPr id="72" name="Retângulo: Cantos Arredondados 71">
              <a:extLst>
                <a:ext uri="{FF2B5EF4-FFF2-40B4-BE49-F238E27FC236}">
                  <a16:creationId xmlns:a16="http://schemas.microsoft.com/office/drawing/2014/main" id="{867DD5B1-1729-191A-4CD4-03BBB33BDB92}"/>
                </a:ext>
              </a:extLst>
            </p:cNvPr>
            <p:cNvSpPr/>
            <p:nvPr/>
          </p:nvSpPr>
          <p:spPr>
            <a:xfrm>
              <a:off x="8964661" y="2674360"/>
              <a:ext cx="521208" cy="297222"/>
            </a:xfrm>
            <a:prstGeom prst="roundRect">
              <a:avLst/>
            </a:prstGeom>
            <a:solidFill>
              <a:srgbClr val="2B2E6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dirty="0">
                  <a:solidFill>
                    <a:schemeClr val="bg1"/>
                  </a:solidFill>
                </a:rPr>
                <a:t>17</a:t>
              </a:r>
            </a:p>
          </p:txBody>
        </p:sp>
        <p:sp>
          <p:nvSpPr>
            <p:cNvPr id="69" name="Retângulo: Cantos Arredondados 68">
              <a:extLst>
                <a:ext uri="{FF2B5EF4-FFF2-40B4-BE49-F238E27FC236}">
                  <a16:creationId xmlns:a16="http://schemas.microsoft.com/office/drawing/2014/main" id="{1E1A4810-1BD3-8536-FA7A-90669D045B57}"/>
                </a:ext>
              </a:extLst>
            </p:cNvPr>
            <p:cNvSpPr/>
            <p:nvPr/>
          </p:nvSpPr>
          <p:spPr>
            <a:xfrm>
              <a:off x="9385285" y="3164313"/>
              <a:ext cx="1862487" cy="484632"/>
            </a:xfrm>
            <a:prstGeom prst="roundRect">
              <a:avLst/>
            </a:prstGeom>
            <a:noFill/>
            <a:ln>
              <a:solidFill>
                <a:srgbClr val="2B2E6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>
                  <a:solidFill>
                    <a:schemeClr val="bg1"/>
                  </a:solidFill>
                </a:rPr>
                <a:t>Remover notas de transferência</a:t>
              </a:r>
            </a:p>
          </p:txBody>
        </p:sp>
        <p:sp>
          <p:nvSpPr>
            <p:cNvPr id="70" name="Retângulo: Cantos Arredondados 69">
              <a:extLst>
                <a:ext uri="{FF2B5EF4-FFF2-40B4-BE49-F238E27FC236}">
                  <a16:creationId xmlns:a16="http://schemas.microsoft.com/office/drawing/2014/main" id="{28177E3F-B02A-E8FF-35A4-D854B5BACBA5}"/>
                </a:ext>
              </a:extLst>
            </p:cNvPr>
            <p:cNvSpPr/>
            <p:nvPr/>
          </p:nvSpPr>
          <p:spPr>
            <a:xfrm>
              <a:off x="8964661" y="3258018"/>
              <a:ext cx="521208" cy="297222"/>
            </a:xfrm>
            <a:prstGeom prst="roundRect">
              <a:avLst/>
            </a:prstGeom>
            <a:solidFill>
              <a:srgbClr val="2B2E6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dirty="0">
                  <a:solidFill>
                    <a:schemeClr val="bg1"/>
                  </a:solidFill>
                </a:rPr>
                <a:t>18</a:t>
              </a:r>
            </a:p>
          </p:txBody>
        </p:sp>
      </p:grp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4EEDA53F-B80A-6A3F-F4B2-012AD264A216}"/>
              </a:ext>
            </a:extLst>
          </p:cNvPr>
          <p:cNvGrpSpPr/>
          <p:nvPr/>
        </p:nvGrpSpPr>
        <p:grpSpPr>
          <a:xfrm>
            <a:off x="8964661" y="4052894"/>
            <a:ext cx="2283111" cy="2219574"/>
            <a:chOff x="9174972" y="4456842"/>
            <a:chExt cx="2283111" cy="2219574"/>
          </a:xfrm>
        </p:grpSpPr>
        <p:sp>
          <p:nvSpPr>
            <p:cNvPr id="95" name="Retângulo 94">
              <a:extLst>
                <a:ext uri="{FF2B5EF4-FFF2-40B4-BE49-F238E27FC236}">
                  <a16:creationId xmlns:a16="http://schemas.microsoft.com/office/drawing/2014/main" id="{D51D5833-0440-5099-C54E-AD1F4E7A256A}"/>
                </a:ext>
              </a:extLst>
            </p:cNvPr>
            <p:cNvSpPr/>
            <p:nvPr/>
          </p:nvSpPr>
          <p:spPr>
            <a:xfrm>
              <a:off x="9174972" y="4456842"/>
              <a:ext cx="2283111" cy="484632"/>
            </a:xfrm>
            <a:prstGeom prst="rect">
              <a:avLst/>
            </a:prstGeom>
            <a:solidFill>
              <a:srgbClr val="57F2A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50" b="1">
                  <a:solidFill>
                    <a:srgbClr val="121211"/>
                  </a:solidFill>
                </a:rPr>
                <a:t>Outros Tipos</a:t>
              </a:r>
            </a:p>
          </p:txBody>
        </p:sp>
        <p:sp>
          <p:nvSpPr>
            <p:cNvPr id="106" name="Retângulo: Cantos Arredondados 105">
              <a:extLst>
                <a:ext uri="{FF2B5EF4-FFF2-40B4-BE49-F238E27FC236}">
                  <a16:creationId xmlns:a16="http://schemas.microsoft.com/office/drawing/2014/main" id="{67BE12A6-96D5-8C95-C58F-95FEB946CD48}"/>
                </a:ext>
              </a:extLst>
            </p:cNvPr>
            <p:cNvSpPr/>
            <p:nvPr/>
          </p:nvSpPr>
          <p:spPr>
            <a:xfrm>
              <a:off x="9595596" y="5024468"/>
              <a:ext cx="1862487" cy="484632"/>
            </a:xfrm>
            <a:prstGeom prst="roundRect">
              <a:avLst/>
            </a:prstGeom>
            <a:noFill/>
            <a:ln>
              <a:solidFill>
                <a:srgbClr val="2B2E6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>
                  <a:solidFill>
                    <a:schemeClr val="bg1"/>
                  </a:solidFill>
                </a:rPr>
                <a:t>Zerar créditos de períodos anteriores nos registros 1100 e 1500</a:t>
              </a:r>
            </a:p>
          </p:txBody>
        </p:sp>
        <p:sp>
          <p:nvSpPr>
            <p:cNvPr id="107" name="Retângulo: Cantos Arredondados 106">
              <a:extLst>
                <a:ext uri="{FF2B5EF4-FFF2-40B4-BE49-F238E27FC236}">
                  <a16:creationId xmlns:a16="http://schemas.microsoft.com/office/drawing/2014/main" id="{3EE00F53-EEF5-AE5A-507C-0E199C4E7CD0}"/>
                </a:ext>
              </a:extLst>
            </p:cNvPr>
            <p:cNvSpPr/>
            <p:nvPr/>
          </p:nvSpPr>
          <p:spPr>
            <a:xfrm>
              <a:off x="9174972" y="5118173"/>
              <a:ext cx="521208" cy="297222"/>
            </a:xfrm>
            <a:prstGeom prst="roundRect">
              <a:avLst/>
            </a:prstGeom>
            <a:solidFill>
              <a:srgbClr val="2B2E6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dirty="0">
                  <a:solidFill>
                    <a:schemeClr val="bg1"/>
                  </a:solidFill>
                </a:rPr>
                <a:t>19</a:t>
              </a:r>
            </a:p>
          </p:txBody>
        </p:sp>
        <p:sp>
          <p:nvSpPr>
            <p:cNvPr id="104" name="Retângulo: Cantos Arredondados 103">
              <a:extLst>
                <a:ext uri="{FF2B5EF4-FFF2-40B4-BE49-F238E27FC236}">
                  <a16:creationId xmlns:a16="http://schemas.microsoft.com/office/drawing/2014/main" id="{72FE341E-65D6-838A-D7C2-DDCA623AD806}"/>
                </a:ext>
              </a:extLst>
            </p:cNvPr>
            <p:cNvSpPr/>
            <p:nvPr/>
          </p:nvSpPr>
          <p:spPr>
            <a:xfrm>
              <a:off x="9595596" y="5608126"/>
              <a:ext cx="1862487" cy="484632"/>
            </a:xfrm>
            <a:prstGeom prst="roundRect">
              <a:avLst/>
            </a:prstGeom>
            <a:noFill/>
            <a:ln>
              <a:solidFill>
                <a:srgbClr val="2B2E6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900">
                  <a:solidFill>
                    <a:schemeClr val="bg1"/>
                  </a:solidFill>
                </a:rPr>
                <a:t>Consolidar receitas informadas no M400 e M800 em uma única conta contábil analítica</a:t>
              </a:r>
            </a:p>
          </p:txBody>
        </p:sp>
        <p:sp>
          <p:nvSpPr>
            <p:cNvPr id="105" name="Retângulo: Cantos Arredondados 104">
              <a:extLst>
                <a:ext uri="{FF2B5EF4-FFF2-40B4-BE49-F238E27FC236}">
                  <a16:creationId xmlns:a16="http://schemas.microsoft.com/office/drawing/2014/main" id="{C902CE39-C44E-7584-DA71-FF3808F4E206}"/>
                </a:ext>
              </a:extLst>
            </p:cNvPr>
            <p:cNvSpPr/>
            <p:nvPr/>
          </p:nvSpPr>
          <p:spPr>
            <a:xfrm>
              <a:off x="9174972" y="5701831"/>
              <a:ext cx="521208" cy="297222"/>
            </a:xfrm>
            <a:prstGeom prst="roundRect">
              <a:avLst/>
            </a:prstGeom>
            <a:solidFill>
              <a:srgbClr val="2B2E6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dirty="0">
                  <a:solidFill>
                    <a:schemeClr val="bg1"/>
                  </a:solidFill>
                </a:rPr>
                <a:t>20</a:t>
              </a:r>
            </a:p>
          </p:txBody>
        </p:sp>
        <p:sp>
          <p:nvSpPr>
            <p:cNvPr id="102" name="Retângulo: Cantos Arredondados 101">
              <a:extLst>
                <a:ext uri="{FF2B5EF4-FFF2-40B4-BE49-F238E27FC236}">
                  <a16:creationId xmlns:a16="http://schemas.microsoft.com/office/drawing/2014/main" id="{CD06693D-E212-CCEF-9DE8-7A3F2DB4A315}"/>
                </a:ext>
              </a:extLst>
            </p:cNvPr>
            <p:cNvSpPr/>
            <p:nvPr/>
          </p:nvSpPr>
          <p:spPr>
            <a:xfrm>
              <a:off x="9595596" y="6191784"/>
              <a:ext cx="1862487" cy="484632"/>
            </a:xfrm>
            <a:prstGeom prst="roundRect">
              <a:avLst/>
            </a:prstGeom>
            <a:noFill/>
            <a:ln>
              <a:solidFill>
                <a:srgbClr val="2B2E6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>
                  <a:solidFill>
                    <a:schemeClr val="bg1"/>
                  </a:solidFill>
                </a:rPr>
                <a:t>Atualizar totalizadores </a:t>
              </a:r>
              <a:br>
                <a:rPr lang="pt-BR" sz="1100">
                  <a:solidFill>
                    <a:schemeClr val="bg1"/>
                  </a:solidFill>
                </a:rPr>
              </a:br>
              <a:r>
                <a:rPr lang="pt-BR" sz="1100">
                  <a:solidFill>
                    <a:schemeClr val="bg1"/>
                  </a:solidFill>
                </a:rPr>
                <a:t>de registros</a:t>
              </a:r>
            </a:p>
          </p:txBody>
        </p:sp>
        <p:sp>
          <p:nvSpPr>
            <p:cNvPr id="103" name="Retângulo: Cantos Arredondados 102">
              <a:extLst>
                <a:ext uri="{FF2B5EF4-FFF2-40B4-BE49-F238E27FC236}">
                  <a16:creationId xmlns:a16="http://schemas.microsoft.com/office/drawing/2014/main" id="{24702A1F-1E20-A412-4097-980F8C0BFDEB}"/>
                </a:ext>
              </a:extLst>
            </p:cNvPr>
            <p:cNvSpPr/>
            <p:nvPr/>
          </p:nvSpPr>
          <p:spPr>
            <a:xfrm>
              <a:off x="9174972" y="6285489"/>
              <a:ext cx="521208" cy="297222"/>
            </a:xfrm>
            <a:prstGeom prst="roundRect">
              <a:avLst/>
            </a:prstGeom>
            <a:solidFill>
              <a:srgbClr val="2B2E6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dirty="0">
                  <a:solidFill>
                    <a:schemeClr val="bg1"/>
                  </a:solidFill>
                </a:rPr>
                <a:t>21</a:t>
              </a:r>
            </a:p>
          </p:txBody>
        </p:sp>
      </p:grp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39D9D05F-8DB9-19CF-688B-D4727BB4BC58}"/>
              </a:ext>
            </a:extLst>
          </p:cNvPr>
          <p:cNvGrpSpPr/>
          <p:nvPr/>
        </p:nvGrpSpPr>
        <p:grpSpPr>
          <a:xfrm>
            <a:off x="3234840" y="1249662"/>
            <a:ext cx="2283111" cy="3377820"/>
            <a:chOff x="6399524" y="1249662"/>
            <a:chExt cx="2283111" cy="3377820"/>
          </a:xfrm>
        </p:grpSpPr>
        <p:sp>
          <p:nvSpPr>
            <p:cNvPr id="87" name="Retângulo 86">
              <a:extLst>
                <a:ext uri="{FF2B5EF4-FFF2-40B4-BE49-F238E27FC236}">
                  <a16:creationId xmlns:a16="http://schemas.microsoft.com/office/drawing/2014/main" id="{32F33D55-F369-91B8-02D9-52EBEB2317A9}"/>
                </a:ext>
              </a:extLst>
            </p:cNvPr>
            <p:cNvSpPr/>
            <p:nvPr/>
          </p:nvSpPr>
          <p:spPr>
            <a:xfrm>
              <a:off x="6399524" y="1249662"/>
              <a:ext cx="2283111" cy="484632"/>
            </a:xfrm>
            <a:prstGeom prst="rect">
              <a:avLst/>
            </a:prstGeom>
            <a:solidFill>
              <a:srgbClr val="57F2A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 b="1">
                  <a:solidFill>
                    <a:srgbClr val="121211"/>
                  </a:solidFill>
                </a:rPr>
                <a:t>Validações e Ajustes</a:t>
              </a:r>
              <a:br>
                <a:rPr lang="pt-BR" sz="1100" b="1">
                  <a:solidFill>
                    <a:srgbClr val="121211"/>
                  </a:solidFill>
                </a:rPr>
              </a:br>
              <a:r>
                <a:rPr lang="pt-BR" sz="1100" b="1">
                  <a:solidFill>
                    <a:srgbClr val="121211"/>
                  </a:solidFill>
                </a:rPr>
                <a:t>na Escrituração</a:t>
              </a:r>
            </a:p>
          </p:txBody>
        </p:sp>
        <p:sp>
          <p:nvSpPr>
            <p:cNvPr id="92" name="Retângulo: Cantos Arredondados 91">
              <a:extLst>
                <a:ext uri="{FF2B5EF4-FFF2-40B4-BE49-F238E27FC236}">
                  <a16:creationId xmlns:a16="http://schemas.microsoft.com/office/drawing/2014/main" id="{983B2A17-DB0F-64E8-3255-13110EB7301A}"/>
                </a:ext>
              </a:extLst>
            </p:cNvPr>
            <p:cNvSpPr/>
            <p:nvPr/>
          </p:nvSpPr>
          <p:spPr>
            <a:xfrm>
              <a:off x="6820148" y="1817288"/>
              <a:ext cx="1862487" cy="484632"/>
            </a:xfrm>
            <a:prstGeom prst="roundRect">
              <a:avLst/>
            </a:prstGeom>
            <a:noFill/>
            <a:ln>
              <a:solidFill>
                <a:srgbClr val="2B2E6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sz="800" dirty="0">
                  <a:solidFill>
                    <a:schemeClr val="bg1"/>
                  </a:solidFill>
                </a:rPr>
                <a:t>Ajustar campos 15 NAT_BC_CRED e 16 IND_ORIG_CRED do F100 em operações sem crédito</a:t>
              </a:r>
            </a:p>
          </p:txBody>
        </p:sp>
        <p:sp>
          <p:nvSpPr>
            <p:cNvPr id="93" name="Retângulo: Cantos Arredondados 92">
              <a:extLst>
                <a:ext uri="{FF2B5EF4-FFF2-40B4-BE49-F238E27FC236}">
                  <a16:creationId xmlns:a16="http://schemas.microsoft.com/office/drawing/2014/main" id="{76A782CE-46B3-E37E-42BF-ADCF488760F4}"/>
                </a:ext>
              </a:extLst>
            </p:cNvPr>
            <p:cNvSpPr/>
            <p:nvPr/>
          </p:nvSpPr>
          <p:spPr>
            <a:xfrm>
              <a:off x="6399524" y="1910993"/>
              <a:ext cx="521208" cy="297222"/>
            </a:xfrm>
            <a:prstGeom prst="roundRect">
              <a:avLst/>
            </a:prstGeom>
            <a:solidFill>
              <a:srgbClr val="2B2E6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dirty="0">
                  <a:solidFill>
                    <a:schemeClr val="bg1"/>
                  </a:solidFill>
                </a:rPr>
                <a:t>6</a:t>
              </a:r>
            </a:p>
          </p:txBody>
        </p:sp>
        <p:sp>
          <p:nvSpPr>
            <p:cNvPr id="90" name="Retângulo: Cantos Arredondados 89">
              <a:extLst>
                <a:ext uri="{FF2B5EF4-FFF2-40B4-BE49-F238E27FC236}">
                  <a16:creationId xmlns:a16="http://schemas.microsoft.com/office/drawing/2014/main" id="{91053158-751F-70A1-E28E-32EC09A4CB74}"/>
                </a:ext>
              </a:extLst>
            </p:cNvPr>
            <p:cNvSpPr/>
            <p:nvPr/>
          </p:nvSpPr>
          <p:spPr>
            <a:xfrm>
              <a:off x="6820148" y="2400946"/>
              <a:ext cx="1862487" cy="484632"/>
            </a:xfrm>
            <a:prstGeom prst="roundRect">
              <a:avLst/>
            </a:prstGeom>
            <a:noFill/>
            <a:ln>
              <a:solidFill>
                <a:srgbClr val="2B2E6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>
                  <a:solidFill>
                    <a:schemeClr val="bg1"/>
                  </a:solidFill>
                </a:rPr>
                <a:t>Ajustar CST de notas de bonificação </a:t>
              </a:r>
            </a:p>
          </p:txBody>
        </p:sp>
        <p:sp>
          <p:nvSpPr>
            <p:cNvPr id="91" name="Retângulo: Cantos Arredondados 90">
              <a:extLst>
                <a:ext uri="{FF2B5EF4-FFF2-40B4-BE49-F238E27FC236}">
                  <a16:creationId xmlns:a16="http://schemas.microsoft.com/office/drawing/2014/main" id="{95611AAD-95ED-E228-071A-C469432E5AA0}"/>
                </a:ext>
              </a:extLst>
            </p:cNvPr>
            <p:cNvSpPr/>
            <p:nvPr/>
          </p:nvSpPr>
          <p:spPr>
            <a:xfrm>
              <a:off x="6399524" y="2494651"/>
              <a:ext cx="521208" cy="297222"/>
            </a:xfrm>
            <a:prstGeom prst="roundRect">
              <a:avLst/>
            </a:prstGeom>
            <a:solidFill>
              <a:srgbClr val="2B2E6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dirty="0">
                  <a:solidFill>
                    <a:schemeClr val="bg1"/>
                  </a:solidFill>
                </a:rPr>
                <a:t>7</a:t>
              </a:r>
            </a:p>
          </p:txBody>
        </p:sp>
        <p:sp>
          <p:nvSpPr>
            <p:cNvPr id="109" name="Retângulo: Cantos Arredondados 108">
              <a:extLst>
                <a:ext uri="{FF2B5EF4-FFF2-40B4-BE49-F238E27FC236}">
                  <a16:creationId xmlns:a16="http://schemas.microsoft.com/office/drawing/2014/main" id="{1D15D90C-D2B3-2A01-C8BC-6E3A4DE8A3A0}"/>
                </a:ext>
              </a:extLst>
            </p:cNvPr>
            <p:cNvSpPr/>
            <p:nvPr/>
          </p:nvSpPr>
          <p:spPr>
            <a:xfrm>
              <a:off x="6820148" y="2979283"/>
              <a:ext cx="1862487" cy="484632"/>
            </a:xfrm>
            <a:prstGeom prst="roundRect">
              <a:avLst/>
            </a:prstGeom>
            <a:noFill/>
            <a:ln>
              <a:solidFill>
                <a:srgbClr val="2B2E6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>
                  <a:solidFill>
                    <a:schemeClr val="bg1"/>
                  </a:solidFill>
                </a:rPr>
                <a:t>Ajustar CST de notas de imobilizado</a:t>
              </a:r>
            </a:p>
          </p:txBody>
        </p:sp>
        <p:sp>
          <p:nvSpPr>
            <p:cNvPr id="110" name="Retângulo: Cantos Arredondados 109">
              <a:extLst>
                <a:ext uri="{FF2B5EF4-FFF2-40B4-BE49-F238E27FC236}">
                  <a16:creationId xmlns:a16="http://schemas.microsoft.com/office/drawing/2014/main" id="{E13808A7-AAF7-D699-A2BE-0C842D6F1967}"/>
                </a:ext>
              </a:extLst>
            </p:cNvPr>
            <p:cNvSpPr/>
            <p:nvPr/>
          </p:nvSpPr>
          <p:spPr>
            <a:xfrm>
              <a:off x="6399524" y="3072988"/>
              <a:ext cx="521208" cy="297222"/>
            </a:xfrm>
            <a:prstGeom prst="roundRect">
              <a:avLst/>
            </a:prstGeom>
            <a:solidFill>
              <a:srgbClr val="2B2E6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dirty="0">
                  <a:solidFill>
                    <a:schemeClr val="bg1"/>
                  </a:solidFill>
                </a:rPr>
                <a:t>8</a:t>
              </a:r>
            </a:p>
          </p:txBody>
        </p:sp>
        <p:sp>
          <p:nvSpPr>
            <p:cNvPr id="112" name="Retângulo: Cantos Arredondados 111">
              <a:extLst>
                <a:ext uri="{FF2B5EF4-FFF2-40B4-BE49-F238E27FC236}">
                  <a16:creationId xmlns:a16="http://schemas.microsoft.com/office/drawing/2014/main" id="{67DD4EC4-DB17-EFB6-E407-E207652D85D9}"/>
                </a:ext>
              </a:extLst>
            </p:cNvPr>
            <p:cNvSpPr/>
            <p:nvPr/>
          </p:nvSpPr>
          <p:spPr>
            <a:xfrm>
              <a:off x="6820148" y="3568262"/>
              <a:ext cx="1862487" cy="484632"/>
            </a:xfrm>
            <a:prstGeom prst="roundRect">
              <a:avLst/>
            </a:prstGeom>
            <a:noFill/>
            <a:ln>
              <a:solidFill>
                <a:srgbClr val="2B2E6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>
                  <a:solidFill>
                    <a:schemeClr val="bg1"/>
                  </a:solidFill>
                </a:rPr>
                <a:t>Validações de ano, mês e série escrituradas, a partir da chave do documento</a:t>
              </a:r>
            </a:p>
          </p:txBody>
        </p:sp>
        <p:sp>
          <p:nvSpPr>
            <p:cNvPr id="113" name="Retângulo: Cantos Arredondados 112">
              <a:extLst>
                <a:ext uri="{FF2B5EF4-FFF2-40B4-BE49-F238E27FC236}">
                  <a16:creationId xmlns:a16="http://schemas.microsoft.com/office/drawing/2014/main" id="{631F8008-138A-7F47-2C03-EAF4F7B59FBE}"/>
                </a:ext>
              </a:extLst>
            </p:cNvPr>
            <p:cNvSpPr/>
            <p:nvPr/>
          </p:nvSpPr>
          <p:spPr>
            <a:xfrm>
              <a:off x="6399524" y="3661967"/>
              <a:ext cx="521208" cy="297222"/>
            </a:xfrm>
            <a:prstGeom prst="roundRect">
              <a:avLst/>
            </a:prstGeom>
            <a:solidFill>
              <a:srgbClr val="2B2E6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dirty="0">
                  <a:solidFill>
                    <a:schemeClr val="bg1"/>
                  </a:solidFill>
                </a:rPr>
                <a:t>9</a:t>
              </a:r>
            </a:p>
          </p:txBody>
        </p:sp>
        <p:sp>
          <p:nvSpPr>
            <p:cNvPr id="115" name="Retângulo: Cantos Arredondados 114">
              <a:extLst>
                <a:ext uri="{FF2B5EF4-FFF2-40B4-BE49-F238E27FC236}">
                  <a16:creationId xmlns:a16="http://schemas.microsoft.com/office/drawing/2014/main" id="{C620BE70-B954-B865-E3DA-B93FB4A01860}"/>
                </a:ext>
              </a:extLst>
            </p:cNvPr>
            <p:cNvSpPr/>
            <p:nvPr/>
          </p:nvSpPr>
          <p:spPr>
            <a:xfrm>
              <a:off x="6820148" y="4142850"/>
              <a:ext cx="1862487" cy="484632"/>
            </a:xfrm>
            <a:prstGeom prst="roundRect">
              <a:avLst/>
            </a:prstGeom>
            <a:noFill/>
            <a:ln>
              <a:solidFill>
                <a:srgbClr val="2B2E6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>
                  <a:solidFill>
                    <a:schemeClr val="bg1"/>
                  </a:solidFill>
                </a:rPr>
                <a:t>Validação do VL_MERC, conforme cruzamento C100 x C170</a:t>
              </a:r>
            </a:p>
          </p:txBody>
        </p:sp>
        <p:sp>
          <p:nvSpPr>
            <p:cNvPr id="116" name="Retângulo: Cantos Arredondados 115">
              <a:extLst>
                <a:ext uri="{FF2B5EF4-FFF2-40B4-BE49-F238E27FC236}">
                  <a16:creationId xmlns:a16="http://schemas.microsoft.com/office/drawing/2014/main" id="{3612C0E3-A8F5-969F-7226-7254B6E15C40}"/>
                </a:ext>
              </a:extLst>
            </p:cNvPr>
            <p:cNvSpPr/>
            <p:nvPr/>
          </p:nvSpPr>
          <p:spPr>
            <a:xfrm>
              <a:off x="6399524" y="4236555"/>
              <a:ext cx="521208" cy="297222"/>
            </a:xfrm>
            <a:prstGeom prst="roundRect">
              <a:avLst/>
            </a:prstGeom>
            <a:solidFill>
              <a:srgbClr val="2B2E6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dirty="0">
                  <a:solidFill>
                    <a:schemeClr val="bg1"/>
                  </a:solidFill>
                </a:rPr>
                <a:t>10</a:t>
              </a:r>
            </a:p>
          </p:txBody>
        </p:sp>
      </p:grp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A8E07EEA-DB18-78A9-AF47-AA6C8193F047}"/>
              </a:ext>
            </a:extLst>
          </p:cNvPr>
          <p:cNvGrpSpPr/>
          <p:nvPr/>
        </p:nvGrpSpPr>
        <p:grpSpPr>
          <a:xfrm>
            <a:off x="6099750" y="1249662"/>
            <a:ext cx="2283111" cy="3377820"/>
            <a:chOff x="9414321" y="1249662"/>
            <a:chExt cx="2283111" cy="3377820"/>
          </a:xfrm>
        </p:grpSpPr>
        <p:sp>
          <p:nvSpPr>
            <p:cNvPr id="122" name="Retângulo 121">
              <a:extLst>
                <a:ext uri="{FF2B5EF4-FFF2-40B4-BE49-F238E27FC236}">
                  <a16:creationId xmlns:a16="http://schemas.microsoft.com/office/drawing/2014/main" id="{5B1017FA-1371-A9F8-EBE7-1B90A8F4315C}"/>
                </a:ext>
              </a:extLst>
            </p:cNvPr>
            <p:cNvSpPr/>
            <p:nvPr/>
          </p:nvSpPr>
          <p:spPr>
            <a:xfrm>
              <a:off x="9414321" y="1249662"/>
              <a:ext cx="2283111" cy="484632"/>
            </a:xfrm>
            <a:prstGeom prst="rect">
              <a:avLst/>
            </a:prstGeom>
            <a:solidFill>
              <a:srgbClr val="57F2A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 b="1">
                  <a:solidFill>
                    <a:srgbClr val="121211"/>
                  </a:solidFill>
                </a:rPr>
                <a:t>Ajustes na Base de Cálculo</a:t>
              </a:r>
              <a:br>
                <a:rPr lang="pt-BR" sz="1100" b="1">
                  <a:solidFill>
                    <a:srgbClr val="121211"/>
                  </a:solidFill>
                </a:rPr>
              </a:br>
              <a:r>
                <a:rPr lang="pt-BR" sz="1100" b="1">
                  <a:solidFill>
                    <a:srgbClr val="121211"/>
                  </a:solidFill>
                </a:rPr>
                <a:t>e Valores de Pis e </a:t>
              </a:r>
              <a:r>
                <a:rPr lang="pt-BR" sz="1100" b="1" err="1">
                  <a:solidFill>
                    <a:srgbClr val="121211"/>
                  </a:solidFill>
                </a:rPr>
                <a:t>Cofins</a:t>
              </a:r>
              <a:endParaRPr lang="pt-BR" sz="1100" b="1">
                <a:solidFill>
                  <a:srgbClr val="121211"/>
                </a:solidFill>
              </a:endParaRPr>
            </a:p>
          </p:txBody>
        </p:sp>
        <p:sp>
          <p:nvSpPr>
            <p:cNvPr id="124" name="Retângulo: Cantos Arredondados 123">
              <a:extLst>
                <a:ext uri="{FF2B5EF4-FFF2-40B4-BE49-F238E27FC236}">
                  <a16:creationId xmlns:a16="http://schemas.microsoft.com/office/drawing/2014/main" id="{DD0FA4C7-62ED-BFD0-70E6-6D7A06271D57}"/>
                </a:ext>
              </a:extLst>
            </p:cNvPr>
            <p:cNvSpPr/>
            <p:nvPr/>
          </p:nvSpPr>
          <p:spPr>
            <a:xfrm>
              <a:off x="9834945" y="1817288"/>
              <a:ext cx="1862487" cy="484632"/>
            </a:xfrm>
            <a:prstGeom prst="roundRect">
              <a:avLst/>
            </a:prstGeom>
            <a:noFill/>
            <a:ln>
              <a:solidFill>
                <a:srgbClr val="2B2E6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>
                  <a:solidFill>
                    <a:schemeClr val="bg1"/>
                  </a:solidFill>
                </a:rPr>
                <a:t>Excluir ICMS da base de cálculo do PIS e COFINS</a:t>
              </a:r>
            </a:p>
          </p:txBody>
        </p:sp>
        <p:sp>
          <p:nvSpPr>
            <p:cNvPr id="125" name="Retângulo: Cantos Arredondados 124">
              <a:extLst>
                <a:ext uri="{FF2B5EF4-FFF2-40B4-BE49-F238E27FC236}">
                  <a16:creationId xmlns:a16="http://schemas.microsoft.com/office/drawing/2014/main" id="{E14C9518-CB59-6A43-B257-1BFC0D400061}"/>
                </a:ext>
              </a:extLst>
            </p:cNvPr>
            <p:cNvSpPr/>
            <p:nvPr/>
          </p:nvSpPr>
          <p:spPr>
            <a:xfrm>
              <a:off x="9414321" y="1910993"/>
              <a:ext cx="521208" cy="297222"/>
            </a:xfrm>
            <a:prstGeom prst="roundRect">
              <a:avLst/>
            </a:prstGeom>
            <a:solidFill>
              <a:srgbClr val="2B2E6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dirty="0">
                  <a:solidFill>
                    <a:schemeClr val="bg1"/>
                  </a:solidFill>
                </a:rPr>
                <a:t>11</a:t>
              </a:r>
            </a:p>
          </p:txBody>
        </p:sp>
        <p:sp>
          <p:nvSpPr>
            <p:cNvPr id="127" name="Retângulo: Cantos Arredondados 126">
              <a:extLst>
                <a:ext uri="{FF2B5EF4-FFF2-40B4-BE49-F238E27FC236}">
                  <a16:creationId xmlns:a16="http://schemas.microsoft.com/office/drawing/2014/main" id="{F6D769A7-54CF-FFAE-B07F-1B57BC7C8FCB}"/>
                </a:ext>
              </a:extLst>
            </p:cNvPr>
            <p:cNvSpPr/>
            <p:nvPr/>
          </p:nvSpPr>
          <p:spPr>
            <a:xfrm>
              <a:off x="9834945" y="2400946"/>
              <a:ext cx="1862487" cy="484632"/>
            </a:xfrm>
            <a:prstGeom prst="roundRect">
              <a:avLst/>
            </a:prstGeom>
            <a:noFill/>
            <a:ln>
              <a:solidFill>
                <a:srgbClr val="2B2E6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>
                  <a:solidFill>
                    <a:schemeClr val="bg1"/>
                  </a:solidFill>
                </a:rPr>
                <a:t>Gerar planilha de crédito da exclusão</a:t>
              </a:r>
            </a:p>
          </p:txBody>
        </p:sp>
        <p:sp>
          <p:nvSpPr>
            <p:cNvPr id="128" name="Retângulo: Cantos Arredondados 127">
              <a:extLst>
                <a:ext uri="{FF2B5EF4-FFF2-40B4-BE49-F238E27FC236}">
                  <a16:creationId xmlns:a16="http://schemas.microsoft.com/office/drawing/2014/main" id="{AE4B0259-C854-B37D-DF57-832F6DEC96C7}"/>
                </a:ext>
              </a:extLst>
            </p:cNvPr>
            <p:cNvSpPr/>
            <p:nvPr/>
          </p:nvSpPr>
          <p:spPr>
            <a:xfrm>
              <a:off x="9414321" y="2494651"/>
              <a:ext cx="521208" cy="297222"/>
            </a:xfrm>
            <a:prstGeom prst="roundRect">
              <a:avLst/>
            </a:prstGeom>
            <a:solidFill>
              <a:srgbClr val="2B2E6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dirty="0">
                  <a:solidFill>
                    <a:schemeClr val="bg1"/>
                  </a:solidFill>
                </a:rPr>
                <a:t>12</a:t>
              </a:r>
            </a:p>
          </p:txBody>
        </p:sp>
        <p:sp>
          <p:nvSpPr>
            <p:cNvPr id="130" name="Retângulo: Cantos Arredondados 129">
              <a:extLst>
                <a:ext uri="{FF2B5EF4-FFF2-40B4-BE49-F238E27FC236}">
                  <a16:creationId xmlns:a16="http://schemas.microsoft.com/office/drawing/2014/main" id="{37C48AA2-BA8C-CC5D-C769-BE661866C858}"/>
                </a:ext>
              </a:extLst>
            </p:cNvPr>
            <p:cNvSpPr/>
            <p:nvPr/>
          </p:nvSpPr>
          <p:spPr>
            <a:xfrm>
              <a:off x="9834945" y="2979283"/>
              <a:ext cx="1862487" cy="484632"/>
            </a:xfrm>
            <a:prstGeom prst="roundRect">
              <a:avLst/>
            </a:prstGeom>
            <a:noFill/>
            <a:ln>
              <a:solidFill>
                <a:srgbClr val="2B2E6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>
                  <a:solidFill>
                    <a:schemeClr val="bg1"/>
                  </a:solidFill>
                </a:rPr>
                <a:t>Zerar base de cálculo na revenda de produtos ST e MONOFÁSICO</a:t>
              </a:r>
            </a:p>
          </p:txBody>
        </p:sp>
        <p:sp>
          <p:nvSpPr>
            <p:cNvPr id="131" name="Retângulo: Cantos Arredondados 130">
              <a:extLst>
                <a:ext uri="{FF2B5EF4-FFF2-40B4-BE49-F238E27FC236}">
                  <a16:creationId xmlns:a16="http://schemas.microsoft.com/office/drawing/2014/main" id="{FBD2047E-AD0A-1B9A-BCC1-4F1716328AFF}"/>
                </a:ext>
              </a:extLst>
            </p:cNvPr>
            <p:cNvSpPr/>
            <p:nvPr/>
          </p:nvSpPr>
          <p:spPr>
            <a:xfrm>
              <a:off x="9414321" y="3072988"/>
              <a:ext cx="521208" cy="297222"/>
            </a:xfrm>
            <a:prstGeom prst="roundRect">
              <a:avLst/>
            </a:prstGeom>
            <a:solidFill>
              <a:srgbClr val="2B2E6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dirty="0">
                  <a:solidFill>
                    <a:schemeClr val="bg1"/>
                  </a:solidFill>
                </a:rPr>
                <a:t>13</a:t>
              </a:r>
            </a:p>
          </p:txBody>
        </p:sp>
        <p:sp>
          <p:nvSpPr>
            <p:cNvPr id="133" name="Retângulo: Cantos Arredondados 132">
              <a:extLst>
                <a:ext uri="{FF2B5EF4-FFF2-40B4-BE49-F238E27FC236}">
                  <a16:creationId xmlns:a16="http://schemas.microsoft.com/office/drawing/2014/main" id="{C7A6D9A4-A75C-E123-050E-0433F7457651}"/>
                </a:ext>
              </a:extLst>
            </p:cNvPr>
            <p:cNvSpPr/>
            <p:nvPr/>
          </p:nvSpPr>
          <p:spPr>
            <a:xfrm>
              <a:off x="9834945" y="3568262"/>
              <a:ext cx="1862487" cy="484632"/>
            </a:xfrm>
            <a:prstGeom prst="roundRect">
              <a:avLst/>
            </a:prstGeom>
            <a:noFill/>
            <a:ln>
              <a:solidFill>
                <a:srgbClr val="2B2E6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800">
                  <a:solidFill>
                    <a:schemeClr val="bg1"/>
                  </a:solidFill>
                </a:rPr>
                <a:t>Ajustar base de cálculo do PIS e COFINS para algumas operações, conforme VL_ITEM - VL_DESC - VL_ICMS</a:t>
              </a:r>
            </a:p>
          </p:txBody>
        </p:sp>
        <p:sp>
          <p:nvSpPr>
            <p:cNvPr id="134" name="Retângulo: Cantos Arredondados 133">
              <a:extLst>
                <a:ext uri="{FF2B5EF4-FFF2-40B4-BE49-F238E27FC236}">
                  <a16:creationId xmlns:a16="http://schemas.microsoft.com/office/drawing/2014/main" id="{B2AF191F-B06A-E82E-66C0-45FD6C66EDF4}"/>
                </a:ext>
              </a:extLst>
            </p:cNvPr>
            <p:cNvSpPr/>
            <p:nvPr/>
          </p:nvSpPr>
          <p:spPr>
            <a:xfrm>
              <a:off x="9414321" y="3661967"/>
              <a:ext cx="521208" cy="297222"/>
            </a:xfrm>
            <a:prstGeom prst="roundRect">
              <a:avLst/>
            </a:prstGeom>
            <a:solidFill>
              <a:srgbClr val="2B2E6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dirty="0">
                  <a:solidFill>
                    <a:schemeClr val="bg1"/>
                  </a:solidFill>
                </a:rPr>
                <a:t>14</a:t>
              </a:r>
            </a:p>
          </p:txBody>
        </p:sp>
        <p:sp>
          <p:nvSpPr>
            <p:cNvPr id="136" name="Retângulo: Cantos Arredondados 135">
              <a:extLst>
                <a:ext uri="{FF2B5EF4-FFF2-40B4-BE49-F238E27FC236}">
                  <a16:creationId xmlns:a16="http://schemas.microsoft.com/office/drawing/2014/main" id="{40426EF6-1312-5CD7-A7AE-AB493FCDBE4F}"/>
                </a:ext>
              </a:extLst>
            </p:cNvPr>
            <p:cNvSpPr/>
            <p:nvPr/>
          </p:nvSpPr>
          <p:spPr>
            <a:xfrm>
              <a:off x="9834945" y="4142850"/>
              <a:ext cx="1862487" cy="484632"/>
            </a:xfrm>
            <a:prstGeom prst="roundRect">
              <a:avLst/>
            </a:prstGeom>
            <a:noFill/>
            <a:ln>
              <a:solidFill>
                <a:srgbClr val="2B2E6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>
                  <a:solidFill>
                    <a:schemeClr val="bg1"/>
                  </a:solidFill>
                </a:rPr>
                <a:t>Ajustar VL_PIS e VL_COFINS, conforme VL_BC * ALIQ</a:t>
              </a:r>
            </a:p>
          </p:txBody>
        </p:sp>
        <p:sp>
          <p:nvSpPr>
            <p:cNvPr id="137" name="Retângulo: Cantos Arredondados 136">
              <a:extLst>
                <a:ext uri="{FF2B5EF4-FFF2-40B4-BE49-F238E27FC236}">
                  <a16:creationId xmlns:a16="http://schemas.microsoft.com/office/drawing/2014/main" id="{E84F1EF9-62E0-FABA-3B39-1B9908A4C6AC}"/>
                </a:ext>
              </a:extLst>
            </p:cNvPr>
            <p:cNvSpPr/>
            <p:nvPr/>
          </p:nvSpPr>
          <p:spPr>
            <a:xfrm>
              <a:off x="9414321" y="4236555"/>
              <a:ext cx="521208" cy="297222"/>
            </a:xfrm>
            <a:prstGeom prst="roundRect">
              <a:avLst/>
            </a:prstGeom>
            <a:solidFill>
              <a:srgbClr val="2B2E6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dirty="0">
                  <a:solidFill>
                    <a:schemeClr val="bg1"/>
                  </a:solidFill>
                </a:rPr>
                <a:t>15</a:t>
              </a:r>
            </a:p>
          </p:txBody>
        </p:sp>
      </p:grpSp>
      <p:grpSp>
        <p:nvGrpSpPr>
          <p:cNvPr id="9" name="Agrupar 8">
            <a:extLst>
              <a:ext uri="{FF2B5EF4-FFF2-40B4-BE49-F238E27FC236}">
                <a16:creationId xmlns:a16="http://schemas.microsoft.com/office/drawing/2014/main" id="{DCC08DE2-6890-07DC-1083-B9CE58240ED2}"/>
              </a:ext>
            </a:extLst>
          </p:cNvPr>
          <p:cNvGrpSpPr/>
          <p:nvPr/>
        </p:nvGrpSpPr>
        <p:grpSpPr>
          <a:xfrm>
            <a:off x="369928" y="1249662"/>
            <a:ext cx="2283113" cy="3377820"/>
            <a:chOff x="369928" y="1249662"/>
            <a:chExt cx="2283113" cy="3377820"/>
          </a:xfrm>
        </p:grpSpPr>
        <p:sp>
          <p:nvSpPr>
            <p:cNvPr id="2" name="Retângulo 1">
              <a:extLst>
                <a:ext uri="{FF2B5EF4-FFF2-40B4-BE49-F238E27FC236}">
                  <a16:creationId xmlns:a16="http://schemas.microsoft.com/office/drawing/2014/main" id="{E02FCAE3-4A61-822E-0C04-7487093E336B}"/>
                </a:ext>
              </a:extLst>
            </p:cNvPr>
            <p:cNvSpPr/>
            <p:nvPr/>
          </p:nvSpPr>
          <p:spPr>
            <a:xfrm>
              <a:off x="369930" y="1249662"/>
              <a:ext cx="2283111" cy="484632"/>
            </a:xfrm>
            <a:prstGeom prst="rect">
              <a:avLst/>
            </a:prstGeom>
            <a:solidFill>
              <a:srgbClr val="57F2A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 b="1" dirty="0">
                  <a:solidFill>
                    <a:srgbClr val="121211"/>
                  </a:solidFill>
                </a:rPr>
                <a:t>Remoção de Itens e Registros duplicados ou desnecessários</a:t>
              </a:r>
            </a:p>
          </p:txBody>
        </p:sp>
        <p:sp>
          <p:nvSpPr>
            <p:cNvPr id="5" name="Retângulo: Cantos Arredondados 4">
              <a:extLst>
                <a:ext uri="{FF2B5EF4-FFF2-40B4-BE49-F238E27FC236}">
                  <a16:creationId xmlns:a16="http://schemas.microsoft.com/office/drawing/2014/main" id="{A81C9625-9B79-C756-5420-6D0C451FCC89}"/>
                </a:ext>
              </a:extLst>
            </p:cNvPr>
            <p:cNvSpPr/>
            <p:nvPr/>
          </p:nvSpPr>
          <p:spPr>
            <a:xfrm>
              <a:off x="790554" y="1817288"/>
              <a:ext cx="1862487" cy="484632"/>
            </a:xfrm>
            <a:prstGeom prst="roundRect">
              <a:avLst/>
            </a:prstGeom>
            <a:noFill/>
            <a:ln>
              <a:solidFill>
                <a:srgbClr val="2B2E6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>
                  <a:solidFill>
                    <a:schemeClr val="bg1"/>
                  </a:solidFill>
                </a:rPr>
                <a:t>Remover registros duplicados</a:t>
              </a:r>
            </a:p>
          </p:txBody>
        </p:sp>
        <p:sp>
          <p:nvSpPr>
            <p:cNvPr id="7" name="Retângulo: Cantos Arredondados 6">
              <a:extLst>
                <a:ext uri="{FF2B5EF4-FFF2-40B4-BE49-F238E27FC236}">
                  <a16:creationId xmlns:a16="http://schemas.microsoft.com/office/drawing/2014/main" id="{987AA155-C01A-95EE-7F46-BFD1028D3368}"/>
                </a:ext>
              </a:extLst>
            </p:cNvPr>
            <p:cNvSpPr/>
            <p:nvPr/>
          </p:nvSpPr>
          <p:spPr>
            <a:xfrm>
              <a:off x="369930" y="1910993"/>
              <a:ext cx="521208" cy="297222"/>
            </a:xfrm>
            <a:prstGeom prst="roundRect">
              <a:avLst/>
            </a:prstGeom>
            <a:solidFill>
              <a:srgbClr val="2B2E6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dirty="0"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13" name="Retângulo: Cantos Arredondados 12">
              <a:extLst>
                <a:ext uri="{FF2B5EF4-FFF2-40B4-BE49-F238E27FC236}">
                  <a16:creationId xmlns:a16="http://schemas.microsoft.com/office/drawing/2014/main" id="{A23B475C-A90E-C1C3-98A0-D476FEF06AC8}"/>
                </a:ext>
              </a:extLst>
            </p:cNvPr>
            <p:cNvSpPr/>
            <p:nvPr/>
          </p:nvSpPr>
          <p:spPr>
            <a:xfrm>
              <a:off x="790554" y="2400946"/>
              <a:ext cx="1862487" cy="484632"/>
            </a:xfrm>
            <a:prstGeom prst="roundRect">
              <a:avLst/>
            </a:prstGeom>
            <a:noFill/>
            <a:ln>
              <a:solidFill>
                <a:srgbClr val="2B2E6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>
                  <a:solidFill>
                    <a:schemeClr val="bg1"/>
                  </a:solidFill>
                </a:rPr>
                <a:t>Remover itens não referenciados no período</a:t>
              </a:r>
            </a:p>
          </p:txBody>
        </p:sp>
        <p:sp>
          <p:nvSpPr>
            <p:cNvPr id="14" name="Retângulo: Cantos Arredondados 13">
              <a:extLst>
                <a:ext uri="{FF2B5EF4-FFF2-40B4-BE49-F238E27FC236}">
                  <a16:creationId xmlns:a16="http://schemas.microsoft.com/office/drawing/2014/main" id="{D03D87F6-3CDB-5FAC-777D-DE0CFD4F7E20}"/>
                </a:ext>
              </a:extLst>
            </p:cNvPr>
            <p:cNvSpPr/>
            <p:nvPr/>
          </p:nvSpPr>
          <p:spPr>
            <a:xfrm>
              <a:off x="369930" y="2494651"/>
              <a:ext cx="521208" cy="297222"/>
            </a:xfrm>
            <a:prstGeom prst="roundRect">
              <a:avLst/>
            </a:prstGeom>
            <a:solidFill>
              <a:srgbClr val="2B2E6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dirty="0">
                  <a:solidFill>
                    <a:schemeClr val="bg1"/>
                  </a:solidFill>
                </a:rPr>
                <a:t>2</a:t>
              </a:r>
            </a:p>
          </p:txBody>
        </p:sp>
        <p:sp>
          <p:nvSpPr>
            <p:cNvPr id="17" name="Retângulo: Cantos Arredondados 16">
              <a:extLst>
                <a:ext uri="{FF2B5EF4-FFF2-40B4-BE49-F238E27FC236}">
                  <a16:creationId xmlns:a16="http://schemas.microsoft.com/office/drawing/2014/main" id="{81E64C10-E4A0-88EC-AA5E-7A615238F4CF}"/>
                </a:ext>
              </a:extLst>
            </p:cNvPr>
            <p:cNvSpPr/>
            <p:nvPr/>
          </p:nvSpPr>
          <p:spPr>
            <a:xfrm>
              <a:off x="790554" y="2984604"/>
              <a:ext cx="1862487" cy="484632"/>
            </a:xfrm>
            <a:prstGeom prst="roundRect">
              <a:avLst/>
            </a:prstGeom>
            <a:noFill/>
            <a:ln>
              <a:solidFill>
                <a:srgbClr val="2B2E6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>
                  <a:solidFill>
                    <a:schemeClr val="bg1"/>
                  </a:solidFill>
                </a:rPr>
                <a:t>Remover participantes não referenciados no período</a:t>
              </a:r>
            </a:p>
          </p:txBody>
        </p:sp>
        <p:sp>
          <p:nvSpPr>
            <p:cNvPr id="18" name="Retângulo: Cantos Arredondados 17">
              <a:extLst>
                <a:ext uri="{FF2B5EF4-FFF2-40B4-BE49-F238E27FC236}">
                  <a16:creationId xmlns:a16="http://schemas.microsoft.com/office/drawing/2014/main" id="{E70ABFC5-0DF4-0A20-D677-06EE6E8FAABC}"/>
                </a:ext>
              </a:extLst>
            </p:cNvPr>
            <p:cNvSpPr/>
            <p:nvPr/>
          </p:nvSpPr>
          <p:spPr>
            <a:xfrm>
              <a:off x="369930" y="3078309"/>
              <a:ext cx="521208" cy="297222"/>
            </a:xfrm>
            <a:prstGeom prst="roundRect">
              <a:avLst/>
            </a:prstGeom>
            <a:solidFill>
              <a:srgbClr val="2B2E6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dirty="0">
                  <a:solidFill>
                    <a:schemeClr val="bg1"/>
                  </a:solidFill>
                </a:rPr>
                <a:t>3</a:t>
              </a:r>
            </a:p>
          </p:txBody>
        </p:sp>
        <p:sp>
          <p:nvSpPr>
            <p:cNvPr id="21" name="Retângulo: Cantos Arredondados 20">
              <a:extLst>
                <a:ext uri="{FF2B5EF4-FFF2-40B4-BE49-F238E27FC236}">
                  <a16:creationId xmlns:a16="http://schemas.microsoft.com/office/drawing/2014/main" id="{BED914ED-9D5D-8E91-FDF5-8D6275FF2D9C}"/>
                </a:ext>
              </a:extLst>
            </p:cNvPr>
            <p:cNvSpPr/>
            <p:nvPr/>
          </p:nvSpPr>
          <p:spPr>
            <a:xfrm>
              <a:off x="790554" y="3568263"/>
              <a:ext cx="1862487" cy="484632"/>
            </a:xfrm>
            <a:prstGeom prst="roundRect">
              <a:avLst/>
            </a:prstGeom>
            <a:noFill/>
            <a:ln>
              <a:solidFill>
                <a:srgbClr val="2B2E6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>
                  <a:solidFill>
                    <a:schemeClr val="bg1"/>
                  </a:solidFill>
                </a:rPr>
                <a:t>Remover registro 0140 para estabelecimento sem movimento</a:t>
              </a:r>
            </a:p>
          </p:txBody>
        </p:sp>
        <p:sp>
          <p:nvSpPr>
            <p:cNvPr id="22" name="Retângulo: Cantos Arredondados 21">
              <a:extLst>
                <a:ext uri="{FF2B5EF4-FFF2-40B4-BE49-F238E27FC236}">
                  <a16:creationId xmlns:a16="http://schemas.microsoft.com/office/drawing/2014/main" id="{5A98C978-4D7E-E3A6-63B1-F3DDFA16E1C9}"/>
                </a:ext>
              </a:extLst>
            </p:cNvPr>
            <p:cNvSpPr/>
            <p:nvPr/>
          </p:nvSpPr>
          <p:spPr>
            <a:xfrm>
              <a:off x="369930" y="3661968"/>
              <a:ext cx="521208" cy="297222"/>
            </a:xfrm>
            <a:prstGeom prst="roundRect">
              <a:avLst/>
            </a:prstGeom>
            <a:solidFill>
              <a:srgbClr val="2B2E6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dirty="0">
                  <a:solidFill>
                    <a:schemeClr val="bg1"/>
                  </a:solidFill>
                </a:rPr>
                <a:t>4</a:t>
              </a:r>
            </a:p>
          </p:txBody>
        </p:sp>
        <p:sp>
          <p:nvSpPr>
            <p:cNvPr id="3" name="Retângulo: Cantos Arredondados 2">
              <a:extLst>
                <a:ext uri="{FF2B5EF4-FFF2-40B4-BE49-F238E27FC236}">
                  <a16:creationId xmlns:a16="http://schemas.microsoft.com/office/drawing/2014/main" id="{CEBCC07F-A23A-A26A-9E04-DB2EC271C857}"/>
                </a:ext>
              </a:extLst>
            </p:cNvPr>
            <p:cNvSpPr/>
            <p:nvPr/>
          </p:nvSpPr>
          <p:spPr>
            <a:xfrm>
              <a:off x="790552" y="4142850"/>
              <a:ext cx="1862487" cy="484632"/>
            </a:xfrm>
            <a:prstGeom prst="roundRect">
              <a:avLst/>
            </a:prstGeom>
            <a:noFill/>
            <a:ln>
              <a:solidFill>
                <a:srgbClr val="2B2E6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>
                  <a:solidFill>
                    <a:schemeClr val="bg1"/>
                  </a:solidFill>
                </a:rPr>
                <a:t>Remover registro F200 para empresa não imobiliária</a:t>
              </a:r>
            </a:p>
          </p:txBody>
        </p:sp>
        <p:sp>
          <p:nvSpPr>
            <p:cNvPr id="6" name="Retângulo: Cantos Arredondados 5">
              <a:extLst>
                <a:ext uri="{FF2B5EF4-FFF2-40B4-BE49-F238E27FC236}">
                  <a16:creationId xmlns:a16="http://schemas.microsoft.com/office/drawing/2014/main" id="{9C5A8B87-3A19-25D7-4672-1548E6F988B8}"/>
                </a:ext>
              </a:extLst>
            </p:cNvPr>
            <p:cNvSpPr/>
            <p:nvPr/>
          </p:nvSpPr>
          <p:spPr>
            <a:xfrm>
              <a:off x="369928" y="4236555"/>
              <a:ext cx="521208" cy="297222"/>
            </a:xfrm>
            <a:prstGeom prst="roundRect">
              <a:avLst/>
            </a:prstGeom>
            <a:solidFill>
              <a:srgbClr val="2B2E6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dirty="0">
                  <a:solidFill>
                    <a:schemeClr val="bg1"/>
                  </a:solidFill>
                </a:rPr>
                <a:t>5</a:t>
              </a:r>
            </a:p>
          </p:txBody>
        </p:sp>
      </p:grp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C4E2C2FB-448F-D65E-EFCE-0DC7F7267A9F}"/>
              </a:ext>
            </a:extLst>
          </p:cNvPr>
          <p:cNvSpPr txBox="1"/>
          <p:nvPr/>
        </p:nvSpPr>
        <p:spPr>
          <a:xfrm>
            <a:off x="4824984" y="6366046"/>
            <a:ext cx="2542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rgbClr val="57F2AA"/>
                </a:solidFill>
              </a:rPr>
              <a:t>Sped Contribuições</a:t>
            </a:r>
          </a:p>
        </p:txBody>
      </p:sp>
      <p:pic>
        <p:nvPicPr>
          <p:cNvPr id="19" name="Picture 2" descr="e-Auditoria - e-Auditoria added a new photo.">
            <a:extLst>
              <a:ext uri="{FF2B5EF4-FFF2-40B4-BE49-F238E27FC236}">
                <a16:creationId xmlns:a16="http://schemas.microsoft.com/office/drawing/2014/main" id="{7406AF00-6D33-8D09-F0F1-5641B80B49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929" y="192145"/>
            <a:ext cx="635698" cy="635698"/>
          </a:xfrm>
          <a:prstGeom prst="roundRect">
            <a:avLst>
              <a:gd name="adj" fmla="val 9840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15120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0C7B1A0-20D8-87C9-A782-1315720CE3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tângulo 38">
            <a:extLst>
              <a:ext uri="{FF2B5EF4-FFF2-40B4-BE49-F238E27FC236}">
                <a16:creationId xmlns:a16="http://schemas.microsoft.com/office/drawing/2014/main" id="{D5BBE717-DAF4-17CD-FC13-9F64F77BBED0}"/>
              </a:ext>
            </a:extLst>
          </p:cNvPr>
          <p:cNvSpPr/>
          <p:nvPr/>
        </p:nvSpPr>
        <p:spPr>
          <a:xfrm>
            <a:off x="1146162" y="387435"/>
            <a:ext cx="10119246" cy="9429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3200" b="1">
                <a:solidFill>
                  <a:srgbClr val="FFFFFF"/>
                </a:solidFill>
                <a:latin typeface="Montserrat"/>
              </a:rPr>
              <a:t>Ganhos do Corretor de SPED Automático</a:t>
            </a:r>
            <a:br>
              <a:rPr lang="pt-BR" sz="3600" b="1">
                <a:solidFill>
                  <a:srgbClr val="FFFFFF"/>
                </a:solidFill>
                <a:latin typeface="Montserrat"/>
              </a:rPr>
            </a:br>
            <a:r>
              <a:rPr lang="pt-BR" sz="3600" b="1">
                <a:solidFill>
                  <a:srgbClr val="00FFEA"/>
                </a:solidFill>
                <a:latin typeface="Montserrat"/>
              </a:rPr>
              <a:t>para seu Escritório de Contabilidade</a:t>
            </a:r>
            <a:endParaRPr lang="pt-BR" sz="3600" i="1" noProof="0">
              <a:solidFill>
                <a:srgbClr val="00FFEA"/>
              </a:solidFill>
              <a:latin typeface="Montserrat"/>
            </a:endParaRPr>
          </a:p>
        </p:txBody>
      </p:sp>
      <p:sp>
        <p:nvSpPr>
          <p:cNvPr id="4" name="Retângulo: Cantos Arredondados 3">
            <a:hlinkClick r:id="rId3" action="ppaction://hlinksldjump"/>
            <a:extLst>
              <a:ext uri="{FF2B5EF4-FFF2-40B4-BE49-F238E27FC236}">
                <a16:creationId xmlns:a16="http://schemas.microsoft.com/office/drawing/2014/main" id="{F16D6908-EF69-FC12-3368-787864627044}"/>
              </a:ext>
            </a:extLst>
          </p:cNvPr>
          <p:cNvSpPr/>
          <p:nvPr/>
        </p:nvSpPr>
        <p:spPr>
          <a:xfrm>
            <a:off x="11064239" y="192145"/>
            <a:ext cx="977287" cy="374904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b="1">
                <a:solidFill>
                  <a:schemeClr val="tx1"/>
                </a:solidFill>
              </a:rPr>
              <a:t>Conteúdo da Proposta</a:t>
            </a:r>
          </a:p>
        </p:txBody>
      </p:sp>
      <p:pic>
        <p:nvPicPr>
          <p:cNvPr id="4098" name="Picture 2" descr="Imagem gerada">
            <a:extLst>
              <a:ext uri="{FF2B5EF4-FFF2-40B4-BE49-F238E27FC236}">
                <a16:creationId xmlns:a16="http://schemas.microsoft.com/office/drawing/2014/main" id="{54277A3A-3DF7-DFEC-5B7D-79A4E07901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9"/>
          <a:stretch>
            <a:fillRect/>
          </a:stretch>
        </p:blipFill>
        <p:spPr bwMode="auto">
          <a:xfrm>
            <a:off x="4581201" y="1856232"/>
            <a:ext cx="3249168" cy="5001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85ABA4E1-02B2-A13E-5621-AA4C5BE87812}"/>
              </a:ext>
            </a:extLst>
          </p:cNvPr>
          <p:cNvSpPr/>
          <p:nvPr/>
        </p:nvSpPr>
        <p:spPr>
          <a:xfrm>
            <a:off x="2178250" y="1959165"/>
            <a:ext cx="3014358" cy="1097280"/>
          </a:xfrm>
          <a:prstGeom prst="roundRect">
            <a:avLst>
              <a:gd name="adj" fmla="val 13726"/>
            </a:avLst>
          </a:prstGeom>
          <a:gradFill>
            <a:gsLst>
              <a:gs pos="0">
                <a:schemeClr val="accent1">
                  <a:shade val="300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 dirty="0">
                <a:solidFill>
                  <a:schemeClr val="bg1"/>
                </a:solidFill>
              </a:rPr>
              <a:t>Reduzir em 98% o tempo para Corrigir um SPED</a:t>
            </a:r>
          </a:p>
          <a:p>
            <a:pPr algn="ctr"/>
            <a:r>
              <a:rPr lang="pt-BR" sz="1050" dirty="0">
                <a:solidFill>
                  <a:srgbClr val="00FFEA"/>
                </a:solidFill>
              </a:rPr>
              <a:t>(Corretor Automático do SPED em Lote)</a:t>
            </a: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F3FFDD1D-130A-1357-8543-2B0374FC7CD0}"/>
              </a:ext>
            </a:extLst>
          </p:cNvPr>
          <p:cNvSpPr/>
          <p:nvPr/>
        </p:nvSpPr>
        <p:spPr>
          <a:xfrm>
            <a:off x="996483" y="3609266"/>
            <a:ext cx="3014358" cy="1097280"/>
          </a:xfrm>
          <a:prstGeom prst="roundRect">
            <a:avLst>
              <a:gd name="adj" fmla="val 13726"/>
            </a:avLst>
          </a:prstGeom>
          <a:gradFill>
            <a:gsLst>
              <a:gs pos="0">
                <a:schemeClr val="accent1">
                  <a:shade val="300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 dirty="0">
                <a:solidFill>
                  <a:schemeClr val="bg1"/>
                </a:solidFill>
              </a:rPr>
              <a:t>Atender mais Clientes do Lucro Real e Presumido</a:t>
            </a:r>
          </a:p>
          <a:p>
            <a:pPr algn="ctr"/>
            <a:r>
              <a:rPr lang="pt-BR" sz="1050" dirty="0">
                <a:solidFill>
                  <a:srgbClr val="00FFEA"/>
                </a:solidFill>
              </a:rPr>
              <a:t>(Redução de Tempo e Confiança na Entrega)</a:t>
            </a: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4CC24698-13D6-A3CF-3F3F-58AAA24A4BF6}"/>
              </a:ext>
            </a:extLst>
          </p:cNvPr>
          <p:cNvSpPr/>
          <p:nvPr/>
        </p:nvSpPr>
        <p:spPr>
          <a:xfrm>
            <a:off x="1587367" y="5259366"/>
            <a:ext cx="3014358" cy="1097280"/>
          </a:xfrm>
          <a:prstGeom prst="roundRect">
            <a:avLst>
              <a:gd name="adj" fmla="val 13726"/>
            </a:avLst>
          </a:prstGeom>
          <a:gradFill>
            <a:gsLst>
              <a:gs pos="0">
                <a:schemeClr val="accent1">
                  <a:shade val="300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 dirty="0">
                <a:solidFill>
                  <a:schemeClr val="bg1"/>
                </a:solidFill>
              </a:rPr>
              <a:t>Eliminar Riscos Fiscais desnecessários</a:t>
            </a:r>
          </a:p>
          <a:p>
            <a:pPr algn="ctr"/>
            <a:r>
              <a:rPr lang="pt-BR" sz="1050" dirty="0">
                <a:solidFill>
                  <a:srgbClr val="00FFEA"/>
                </a:solidFill>
              </a:rPr>
              <a:t>(Correções baseadas em Legislação Oficial)</a:t>
            </a: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D8FACAC6-AC66-210E-6671-CDE4D50170DD}"/>
              </a:ext>
            </a:extLst>
          </p:cNvPr>
          <p:cNvSpPr/>
          <p:nvPr/>
        </p:nvSpPr>
        <p:spPr>
          <a:xfrm>
            <a:off x="7268410" y="1976062"/>
            <a:ext cx="3014358" cy="1097280"/>
          </a:xfrm>
          <a:prstGeom prst="roundRect">
            <a:avLst>
              <a:gd name="adj" fmla="val 13726"/>
            </a:avLst>
          </a:prstGeom>
          <a:gradFill>
            <a:gsLst>
              <a:gs pos="0">
                <a:schemeClr val="accent1">
                  <a:shade val="300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 dirty="0">
                <a:solidFill>
                  <a:schemeClr val="bg1"/>
                </a:solidFill>
              </a:rPr>
              <a:t>Redução do Risco de Multa por Atraso</a:t>
            </a:r>
          </a:p>
          <a:p>
            <a:pPr algn="ctr"/>
            <a:r>
              <a:rPr lang="pt-BR" sz="1050" dirty="0">
                <a:solidFill>
                  <a:srgbClr val="00FFEA"/>
                </a:solidFill>
              </a:rPr>
              <a:t>(Receber o SPED corrigido em Minutos)</a:t>
            </a: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D5B62CA3-D9D5-4F39-79C2-B5C4F5444429}"/>
              </a:ext>
            </a:extLst>
          </p:cNvPr>
          <p:cNvSpPr/>
          <p:nvPr/>
        </p:nvSpPr>
        <p:spPr>
          <a:xfrm>
            <a:off x="8382441" y="3609266"/>
            <a:ext cx="3014358" cy="1097280"/>
          </a:xfrm>
          <a:prstGeom prst="roundRect">
            <a:avLst>
              <a:gd name="adj" fmla="val 13726"/>
            </a:avLst>
          </a:prstGeom>
          <a:gradFill>
            <a:gsLst>
              <a:gs pos="0">
                <a:schemeClr val="accent1">
                  <a:shade val="300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 dirty="0">
                <a:solidFill>
                  <a:schemeClr val="bg1"/>
                </a:solidFill>
              </a:rPr>
              <a:t>Diferencial do Escritório com o Cliente</a:t>
            </a:r>
          </a:p>
          <a:p>
            <a:pPr algn="ctr"/>
            <a:r>
              <a:rPr lang="pt-BR" sz="1050" dirty="0">
                <a:solidFill>
                  <a:srgbClr val="00FFEA"/>
                </a:solidFill>
              </a:rPr>
              <a:t>(PDF com Log de Correções com sua Logo)</a:t>
            </a: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5BFD3AF4-933B-FA34-1493-9E334C770EE9}"/>
              </a:ext>
            </a:extLst>
          </p:cNvPr>
          <p:cNvSpPr/>
          <p:nvPr/>
        </p:nvSpPr>
        <p:spPr>
          <a:xfrm>
            <a:off x="7825425" y="5259366"/>
            <a:ext cx="3014358" cy="1097280"/>
          </a:xfrm>
          <a:prstGeom prst="roundRect">
            <a:avLst>
              <a:gd name="adj" fmla="val 13726"/>
            </a:avLst>
          </a:prstGeom>
          <a:gradFill>
            <a:gsLst>
              <a:gs pos="0">
                <a:schemeClr val="accent1">
                  <a:shade val="300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 dirty="0">
                <a:solidFill>
                  <a:schemeClr val="bg1"/>
                </a:solidFill>
              </a:rPr>
              <a:t>Forma de Prospectar Novos Clientes</a:t>
            </a:r>
          </a:p>
          <a:p>
            <a:pPr algn="ctr"/>
            <a:r>
              <a:rPr lang="pt-BR" sz="1050" dirty="0">
                <a:solidFill>
                  <a:srgbClr val="00FFEA"/>
                </a:solidFill>
              </a:rPr>
              <a:t>(Mostrando Erros nos </a:t>
            </a:r>
            <a:r>
              <a:rPr lang="pt-BR" sz="1050" dirty="0" err="1">
                <a:solidFill>
                  <a:srgbClr val="00FFEA"/>
                </a:solidFill>
              </a:rPr>
              <a:t>SPEDs</a:t>
            </a:r>
            <a:r>
              <a:rPr lang="pt-BR" sz="1050" dirty="0">
                <a:solidFill>
                  <a:srgbClr val="00FFEA"/>
                </a:solidFill>
              </a:rPr>
              <a:t> de Concorrentes)</a:t>
            </a:r>
          </a:p>
        </p:txBody>
      </p:sp>
      <p:pic>
        <p:nvPicPr>
          <p:cNvPr id="14" name="Picture 2" descr="e-Auditoria - e-Auditoria added a new photo.">
            <a:extLst>
              <a:ext uri="{FF2B5EF4-FFF2-40B4-BE49-F238E27FC236}">
                <a16:creationId xmlns:a16="http://schemas.microsoft.com/office/drawing/2014/main" id="{B570795B-76B7-14A8-9798-DA4CD63314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929" y="192145"/>
            <a:ext cx="942974" cy="942974"/>
          </a:xfrm>
          <a:prstGeom prst="roundRect">
            <a:avLst>
              <a:gd name="adj" fmla="val 9840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66730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87BBDC9-3EC8-E9B1-5480-16D94330FF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tângulo 38">
            <a:extLst>
              <a:ext uri="{FF2B5EF4-FFF2-40B4-BE49-F238E27FC236}">
                <a16:creationId xmlns:a16="http://schemas.microsoft.com/office/drawing/2014/main" id="{472FE6A6-F012-E7E7-004A-D73FAB19D89C}"/>
              </a:ext>
            </a:extLst>
          </p:cNvPr>
          <p:cNvSpPr/>
          <p:nvPr/>
        </p:nvSpPr>
        <p:spPr>
          <a:xfrm>
            <a:off x="0" y="387435"/>
            <a:ext cx="12124944" cy="9429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3600" b="1">
                <a:solidFill>
                  <a:srgbClr val="FFFFFF"/>
                </a:solidFill>
                <a:latin typeface="Montserrat"/>
              </a:rPr>
              <a:t>Correção Automática de</a:t>
            </a:r>
            <a:br>
              <a:rPr lang="pt-BR" sz="3600" b="1">
                <a:solidFill>
                  <a:srgbClr val="FFFFFF"/>
                </a:solidFill>
                <a:latin typeface="Montserrat"/>
              </a:rPr>
            </a:br>
            <a:r>
              <a:rPr lang="pt-BR" sz="3600" b="1">
                <a:solidFill>
                  <a:srgbClr val="00FFEA"/>
                </a:solidFill>
                <a:latin typeface="Montserrat"/>
              </a:rPr>
              <a:t>Créditos de ICMS não aproveitados </a:t>
            </a:r>
            <a:r>
              <a:rPr lang="pt-BR" sz="2400" b="1">
                <a:solidFill>
                  <a:srgbClr val="00FFEA"/>
                </a:solidFill>
                <a:latin typeface="Montserrat"/>
              </a:rPr>
              <a:t>(Simples Nacional)</a:t>
            </a:r>
            <a:endParaRPr lang="pt-BR" sz="3600" b="1" noProof="0">
              <a:solidFill>
                <a:srgbClr val="00FFEA"/>
              </a:solidFill>
              <a:latin typeface="Montserrat"/>
            </a:endParaRPr>
          </a:p>
        </p:txBody>
      </p:sp>
      <p:pic>
        <p:nvPicPr>
          <p:cNvPr id="2" name="Picture 2" descr="e-Auditoria - e-Auditoria added a new photo.">
            <a:extLst>
              <a:ext uri="{FF2B5EF4-FFF2-40B4-BE49-F238E27FC236}">
                <a16:creationId xmlns:a16="http://schemas.microsoft.com/office/drawing/2014/main" id="{7792833A-8A26-7B91-B441-4AE3FB81C9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929" y="192145"/>
            <a:ext cx="635698" cy="635698"/>
          </a:xfrm>
          <a:prstGeom prst="roundRect">
            <a:avLst>
              <a:gd name="adj" fmla="val 9840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1" name="Agrupar 30">
            <a:extLst>
              <a:ext uri="{FF2B5EF4-FFF2-40B4-BE49-F238E27FC236}">
                <a16:creationId xmlns:a16="http://schemas.microsoft.com/office/drawing/2014/main" id="{6A0DF5C1-D469-1A45-DFB8-3735B3AA0E0A}"/>
              </a:ext>
            </a:extLst>
          </p:cNvPr>
          <p:cNvGrpSpPr/>
          <p:nvPr/>
        </p:nvGrpSpPr>
        <p:grpSpPr>
          <a:xfrm>
            <a:off x="578051" y="2159249"/>
            <a:ext cx="2404838" cy="3742829"/>
            <a:chOff x="578051" y="2159249"/>
            <a:chExt cx="2404838" cy="3742829"/>
          </a:xfrm>
        </p:grpSpPr>
        <p:sp>
          <p:nvSpPr>
            <p:cNvPr id="65" name="CaixaDeTexto 64">
              <a:extLst>
                <a:ext uri="{FF2B5EF4-FFF2-40B4-BE49-F238E27FC236}">
                  <a16:creationId xmlns:a16="http://schemas.microsoft.com/office/drawing/2014/main" id="{703F58A3-2752-5859-97A4-017E70FFAF98}"/>
                </a:ext>
              </a:extLst>
            </p:cNvPr>
            <p:cNvSpPr txBox="1"/>
            <p:nvPr/>
          </p:nvSpPr>
          <p:spPr>
            <a:xfrm>
              <a:off x="578051" y="2159249"/>
              <a:ext cx="2404838" cy="338554"/>
            </a:xfrm>
            <a:prstGeom prst="rect">
              <a:avLst/>
            </a:prstGeom>
            <a:solidFill>
              <a:srgbClr val="00FFEA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600" b="1"/>
                <a:t>QUAL A LÓGICA?</a:t>
              </a:r>
              <a:endParaRPr lang="pt-BR"/>
            </a:p>
          </p:txBody>
        </p:sp>
        <p:grpSp>
          <p:nvGrpSpPr>
            <p:cNvPr id="30" name="Agrupar 29">
              <a:extLst>
                <a:ext uri="{FF2B5EF4-FFF2-40B4-BE49-F238E27FC236}">
                  <a16:creationId xmlns:a16="http://schemas.microsoft.com/office/drawing/2014/main" id="{D4B5A41D-9153-52E8-EC20-F26BD32FB11A}"/>
                </a:ext>
              </a:extLst>
            </p:cNvPr>
            <p:cNvGrpSpPr/>
            <p:nvPr/>
          </p:nvGrpSpPr>
          <p:grpSpPr>
            <a:xfrm>
              <a:off x="578051" y="2877919"/>
              <a:ext cx="2404838" cy="3024159"/>
              <a:chOff x="578051" y="2768191"/>
              <a:chExt cx="2404838" cy="3024159"/>
            </a:xfrm>
          </p:grpSpPr>
          <p:grpSp>
            <p:nvGrpSpPr>
              <p:cNvPr id="21" name="Agrupar 20">
                <a:extLst>
                  <a:ext uri="{FF2B5EF4-FFF2-40B4-BE49-F238E27FC236}">
                    <a16:creationId xmlns:a16="http://schemas.microsoft.com/office/drawing/2014/main" id="{ADEEA965-6739-8EEC-F888-FD68AA97695B}"/>
                  </a:ext>
                </a:extLst>
              </p:cNvPr>
              <p:cNvGrpSpPr/>
              <p:nvPr/>
            </p:nvGrpSpPr>
            <p:grpSpPr>
              <a:xfrm>
                <a:off x="578051" y="2768191"/>
                <a:ext cx="2404838" cy="484632"/>
                <a:chOff x="578051" y="2768191"/>
                <a:chExt cx="2404838" cy="484632"/>
              </a:xfrm>
            </p:grpSpPr>
            <p:sp>
              <p:nvSpPr>
                <p:cNvPr id="4" name="Retângulo 3">
                  <a:extLst>
                    <a:ext uri="{FF2B5EF4-FFF2-40B4-BE49-F238E27FC236}">
                      <a16:creationId xmlns:a16="http://schemas.microsoft.com/office/drawing/2014/main" id="{10F9CB65-9D01-6934-9B04-B8A8FA125846}"/>
                    </a:ext>
                  </a:extLst>
                </p:cNvPr>
                <p:cNvSpPr/>
                <p:nvPr/>
              </p:nvSpPr>
              <p:spPr>
                <a:xfrm>
                  <a:off x="578051" y="2768191"/>
                  <a:ext cx="1813106" cy="484632"/>
                </a:xfrm>
                <a:prstGeom prst="rect">
                  <a:avLst/>
                </a:prstGeom>
                <a:noFill/>
                <a:ln>
                  <a:solidFill>
                    <a:srgbClr val="00FFEA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100" b="1">
                      <a:solidFill>
                        <a:schemeClr val="bg1"/>
                      </a:solidFill>
                    </a:rPr>
                    <a:t>Compra de Fornecedor do Simples Nacional</a:t>
                  </a:r>
                </a:p>
              </p:txBody>
            </p:sp>
            <p:pic>
              <p:nvPicPr>
                <p:cNvPr id="6" name="Gráfico 5" descr="Carrinho de compras estrutura de tópicos">
                  <a:extLst>
                    <a:ext uri="{FF2B5EF4-FFF2-40B4-BE49-F238E27FC236}">
                      <a16:creationId xmlns:a16="http://schemas.microsoft.com/office/drawing/2014/main" id="{9E77EEE3-7744-31E4-365C-1493611B819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532889" y="2785507"/>
                  <a:ext cx="450000" cy="450000"/>
                </a:xfrm>
                <a:prstGeom prst="rect">
                  <a:avLst/>
                </a:prstGeom>
              </p:spPr>
            </p:pic>
          </p:grpSp>
          <p:grpSp>
            <p:nvGrpSpPr>
              <p:cNvPr id="20" name="Agrupar 19">
                <a:extLst>
                  <a:ext uri="{FF2B5EF4-FFF2-40B4-BE49-F238E27FC236}">
                    <a16:creationId xmlns:a16="http://schemas.microsoft.com/office/drawing/2014/main" id="{08872D8D-7230-B0D5-1395-BAC34E193FC1}"/>
                  </a:ext>
                </a:extLst>
              </p:cNvPr>
              <p:cNvGrpSpPr/>
              <p:nvPr/>
            </p:nvGrpSpPr>
            <p:grpSpPr>
              <a:xfrm>
                <a:off x="578051" y="3614700"/>
                <a:ext cx="2404838" cy="484632"/>
                <a:chOff x="578051" y="3627621"/>
                <a:chExt cx="2404838" cy="484632"/>
              </a:xfrm>
            </p:grpSpPr>
            <p:sp>
              <p:nvSpPr>
                <p:cNvPr id="7" name="Retângulo 6">
                  <a:extLst>
                    <a:ext uri="{FF2B5EF4-FFF2-40B4-BE49-F238E27FC236}">
                      <a16:creationId xmlns:a16="http://schemas.microsoft.com/office/drawing/2014/main" id="{A9ED6C8C-3FB3-3A22-83AF-330658813B7D}"/>
                    </a:ext>
                  </a:extLst>
                </p:cNvPr>
                <p:cNvSpPr/>
                <p:nvPr/>
              </p:nvSpPr>
              <p:spPr>
                <a:xfrm>
                  <a:off x="1169783" y="3627621"/>
                  <a:ext cx="1813106" cy="484632"/>
                </a:xfrm>
                <a:prstGeom prst="rect">
                  <a:avLst/>
                </a:prstGeom>
                <a:noFill/>
                <a:ln>
                  <a:solidFill>
                    <a:srgbClr val="00FFEA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100" b="1">
                      <a:solidFill>
                        <a:schemeClr val="bg1"/>
                      </a:solidFill>
                    </a:rPr>
                    <a:t>Auditoria Automática com e-Auditoria</a:t>
                  </a:r>
                </a:p>
              </p:txBody>
            </p:sp>
            <p:pic>
              <p:nvPicPr>
                <p:cNvPr id="9" name="Gráfico 8" descr="Lupa estrutura de tópicos">
                  <a:extLst>
                    <a:ext uri="{FF2B5EF4-FFF2-40B4-BE49-F238E27FC236}">
                      <a16:creationId xmlns:a16="http://schemas.microsoft.com/office/drawing/2014/main" id="{B9F60B53-3FD2-B46C-149C-AD56E6EE0FC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78051" y="3644937"/>
                  <a:ext cx="450000" cy="450000"/>
                </a:xfrm>
                <a:prstGeom prst="rect">
                  <a:avLst/>
                </a:prstGeom>
              </p:spPr>
            </p:pic>
          </p:grpSp>
          <p:grpSp>
            <p:nvGrpSpPr>
              <p:cNvPr id="19" name="Agrupar 18">
                <a:extLst>
                  <a:ext uri="{FF2B5EF4-FFF2-40B4-BE49-F238E27FC236}">
                    <a16:creationId xmlns:a16="http://schemas.microsoft.com/office/drawing/2014/main" id="{7FA67A36-A526-04A1-0D2B-62BF8B6DCC5D}"/>
                  </a:ext>
                </a:extLst>
              </p:cNvPr>
              <p:cNvGrpSpPr/>
              <p:nvPr/>
            </p:nvGrpSpPr>
            <p:grpSpPr>
              <a:xfrm>
                <a:off x="578051" y="4461209"/>
                <a:ext cx="2404838" cy="484632"/>
                <a:chOff x="578051" y="4448288"/>
                <a:chExt cx="2404838" cy="484632"/>
              </a:xfrm>
            </p:grpSpPr>
            <p:sp>
              <p:nvSpPr>
                <p:cNvPr id="12" name="Retângulo 11">
                  <a:extLst>
                    <a:ext uri="{FF2B5EF4-FFF2-40B4-BE49-F238E27FC236}">
                      <a16:creationId xmlns:a16="http://schemas.microsoft.com/office/drawing/2014/main" id="{7FF57B8B-A58A-8F78-94DD-37BF828B8865}"/>
                    </a:ext>
                  </a:extLst>
                </p:cNvPr>
                <p:cNvSpPr/>
                <p:nvPr/>
              </p:nvSpPr>
              <p:spPr>
                <a:xfrm>
                  <a:off x="578051" y="4448288"/>
                  <a:ext cx="1813106" cy="484632"/>
                </a:xfrm>
                <a:prstGeom prst="rect">
                  <a:avLst/>
                </a:prstGeom>
                <a:noFill/>
                <a:ln>
                  <a:solidFill>
                    <a:srgbClr val="00FFEA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100" b="1">
                      <a:solidFill>
                        <a:schemeClr val="bg1"/>
                      </a:solidFill>
                    </a:rPr>
                    <a:t>Correção da Escrituração Automática</a:t>
                  </a:r>
                </a:p>
              </p:txBody>
            </p:sp>
            <p:pic>
              <p:nvPicPr>
                <p:cNvPr id="14" name="Gráfico 13" descr="Ampulheta 30% estrutura de tópicos">
                  <a:extLst>
                    <a:ext uri="{FF2B5EF4-FFF2-40B4-BE49-F238E27FC236}">
                      <a16:creationId xmlns:a16="http://schemas.microsoft.com/office/drawing/2014/main" id="{7B80802A-49DF-9880-1811-F6D28E990E5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532889" y="4465604"/>
                  <a:ext cx="450000" cy="450000"/>
                </a:xfrm>
                <a:prstGeom prst="rect">
                  <a:avLst/>
                </a:prstGeom>
              </p:spPr>
            </p:pic>
          </p:grpSp>
          <p:grpSp>
            <p:nvGrpSpPr>
              <p:cNvPr id="18" name="Agrupar 17">
                <a:extLst>
                  <a:ext uri="{FF2B5EF4-FFF2-40B4-BE49-F238E27FC236}">
                    <a16:creationId xmlns:a16="http://schemas.microsoft.com/office/drawing/2014/main" id="{8F15E201-126C-7B37-11A0-724396DF5DED}"/>
                  </a:ext>
                </a:extLst>
              </p:cNvPr>
              <p:cNvGrpSpPr/>
              <p:nvPr/>
            </p:nvGrpSpPr>
            <p:grpSpPr>
              <a:xfrm>
                <a:off x="578051" y="5307718"/>
                <a:ext cx="2404838" cy="484632"/>
                <a:chOff x="578051" y="5307718"/>
                <a:chExt cx="2404838" cy="484632"/>
              </a:xfrm>
            </p:grpSpPr>
            <p:sp>
              <p:nvSpPr>
                <p:cNvPr id="15" name="Retângulo 14">
                  <a:extLst>
                    <a:ext uri="{FF2B5EF4-FFF2-40B4-BE49-F238E27FC236}">
                      <a16:creationId xmlns:a16="http://schemas.microsoft.com/office/drawing/2014/main" id="{5025A20F-6698-01C8-D379-5B8B5F9C1309}"/>
                    </a:ext>
                  </a:extLst>
                </p:cNvPr>
                <p:cNvSpPr/>
                <p:nvPr/>
              </p:nvSpPr>
              <p:spPr>
                <a:xfrm>
                  <a:off x="1169783" y="5307718"/>
                  <a:ext cx="1813106" cy="484632"/>
                </a:xfrm>
                <a:prstGeom prst="rect">
                  <a:avLst/>
                </a:prstGeom>
                <a:noFill/>
                <a:ln>
                  <a:solidFill>
                    <a:srgbClr val="00FFEA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100" b="1">
                      <a:solidFill>
                        <a:schemeClr val="bg1"/>
                      </a:solidFill>
                    </a:rPr>
                    <a:t>Menor Valor de </a:t>
                  </a:r>
                  <a:br>
                    <a:rPr lang="pt-BR" sz="1100" b="1">
                      <a:solidFill>
                        <a:schemeClr val="bg1"/>
                      </a:solidFill>
                    </a:rPr>
                  </a:br>
                  <a:r>
                    <a:rPr lang="pt-BR" sz="1100" b="1">
                      <a:solidFill>
                        <a:schemeClr val="bg1"/>
                      </a:solidFill>
                    </a:rPr>
                    <a:t>ICMS a Pagar</a:t>
                  </a:r>
                </a:p>
              </p:txBody>
            </p:sp>
            <p:pic>
              <p:nvPicPr>
                <p:cNvPr id="17" name="Gráfico 16" descr="Dinheiro estrutura de tópicos">
                  <a:extLst>
                    <a:ext uri="{FF2B5EF4-FFF2-40B4-BE49-F238E27FC236}">
                      <a16:creationId xmlns:a16="http://schemas.microsoft.com/office/drawing/2014/main" id="{EC2ABA48-AA10-3B6B-C5C8-A1087D7DB7B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78051" y="5325034"/>
                  <a:ext cx="450000" cy="450000"/>
                </a:xfrm>
                <a:prstGeom prst="rect">
                  <a:avLst/>
                </a:prstGeom>
              </p:spPr>
            </p:pic>
          </p:grpSp>
          <p:cxnSp>
            <p:nvCxnSpPr>
              <p:cNvPr id="23" name="Conector: Curvo 22">
                <a:extLst>
                  <a:ext uri="{FF2B5EF4-FFF2-40B4-BE49-F238E27FC236}">
                    <a16:creationId xmlns:a16="http://schemas.microsoft.com/office/drawing/2014/main" id="{22C524C5-95D4-6B70-0AAC-0832420706D8}"/>
                  </a:ext>
                </a:extLst>
              </p:cNvPr>
              <p:cNvCxnSpPr>
                <a:stCxn id="4" idx="2"/>
                <a:endCxn id="7" idx="0"/>
              </p:cNvCxnSpPr>
              <p:nvPr/>
            </p:nvCxnSpPr>
            <p:spPr>
              <a:xfrm rot="16200000" flipH="1">
                <a:off x="1599532" y="3137895"/>
                <a:ext cx="361877" cy="591732"/>
              </a:xfrm>
              <a:prstGeom prst="curvedConnector3">
                <a:avLst/>
              </a:prstGeom>
              <a:ln w="9525">
                <a:solidFill>
                  <a:srgbClr val="00FFEA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Conector: Curvo 23">
                <a:extLst>
                  <a:ext uri="{FF2B5EF4-FFF2-40B4-BE49-F238E27FC236}">
                    <a16:creationId xmlns:a16="http://schemas.microsoft.com/office/drawing/2014/main" id="{9E52F633-0440-B22D-6966-2F1C3A2ABFEB}"/>
                  </a:ext>
                </a:extLst>
              </p:cNvPr>
              <p:cNvCxnSpPr>
                <a:cxnSpLocks/>
                <a:stCxn id="7" idx="2"/>
                <a:endCxn id="12" idx="0"/>
              </p:cNvCxnSpPr>
              <p:nvPr/>
            </p:nvCxnSpPr>
            <p:spPr>
              <a:xfrm rot="5400000">
                <a:off x="1599532" y="3984404"/>
                <a:ext cx="361877" cy="591732"/>
              </a:xfrm>
              <a:prstGeom prst="curvedConnector3">
                <a:avLst/>
              </a:prstGeom>
              <a:ln w="9525">
                <a:solidFill>
                  <a:srgbClr val="00FFEA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Conector: Curvo 26">
                <a:extLst>
                  <a:ext uri="{FF2B5EF4-FFF2-40B4-BE49-F238E27FC236}">
                    <a16:creationId xmlns:a16="http://schemas.microsoft.com/office/drawing/2014/main" id="{C6D21E91-7013-934F-BDC6-56F627E962C9}"/>
                  </a:ext>
                </a:extLst>
              </p:cNvPr>
              <p:cNvCxnSpPr>
                <a:cxnSpLocks/>
                <a:stCxn id="12" idx="2"/>
                <a:endCxn id="15" idx="0"/>
              </p:cNvCxnSpPr>
              <p:nvPr/>
            </p:nvCxnSpPr>
            <p:spPr>
              <a:xfrm rot="16200000" flipH="1">
                <a:off x="1599532" y="4830913"/>
                <a:ext cx="361877" cy="591732"/>
              </a:xfrm>
              <a:prstGeom prst="curvedConnector3">
                <a:avLst/>
              </a:prstGeom>
              <a:ln w="9525">
                <a:solidFill>
                  <a:srgbClr val="00FFEA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A51017C4-A125-02DD-414D-25F3F16D5759}"/>
              </a:ext>
            </a:extLst>
          </p:cNvPr>
          <p:cNvSpPr txBox="1"/>
          <p:nvPr/>
        </p:nvSpPr>
        <p:spPr>
          <a:xfrm>
            <a:off x="3889443" y="1842997"/>
            <a:ext cx="254793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>
                <a:solidFill>
                  <a:srgbClr val="00FFEA"/>
                </a:solidFill>
              </a:rPr>
              <a:t>Princípio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pt-BR" sz="1000">
                <a:solidFill>
                  <a:schemeClr val="bg1"/>
                </a:solidFill>
              </a:rPr>
              <a:t>Compras de fornecedores do Simples Nacional permitem crédito de ICMS</a:t>
            </a:r>
            <a:br>
              <a:rPr lang="pt-BR" sz="1000">
                <a:solidFill>
                  <a:schemeClr val="bg1"/>
                </a:solidFill>
              </a:rPr>
            </a:br>
            <a:endParaRPr lang="pt-BR" sz="1000">
              <a:solidFill>
                <a:schemeClr val="bg1"/>
              </a:solidFill>
            </a:endParaRP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pt-BR" sz="1000">
                <a:solidFill>
                  <a:schemeClr val="bg1"/>
                </a:solidFill>
              </a:rPr>
              <a:t>Muitos desses créditos não são aproveitados por falhas na escrituração</a:t>
            </a:r>
            <a:br>
              <a:rPr lang="pt-BR" sz="1000">
                <a:solidFill>
                  <a:schemeClr val="bg1"/>
                </a:solidFill>
              </a:rPr>
            </a:br>
            <a:endParaRPr lang="pt-BR" sz="1000">
              <a:solidFill>
                <a:schemeClr val="bg1"/>
              </a:solidFill>
            </a:endParaRP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pt-BR" sz="1000">
                <a:solidFill>
                  <a:srgbClr val="FFFF00"/>
                </a:solidFill>
              </a:rPr>
              <a:t>Nossa solução identifica automaticamente essas falhas e faz a correção da escrituração</a:t>
            </a:r>
            <a:br>
              <a:rPr lang="pt-BR" sz="1000">
                <a:solidFill>
                  <a:schemeClr val="bg1"/>
                </a:solidFill>
              </a:rPr>
            </a:br>
            <a:endParaRPr lang="pt-BR" sz="1000">
              <a:solidFill>
                <a:schemeClr val="bg1"/>
              </a:solidFill>
            </a:endParaRP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pt-BR" sz="1000">
                <a:solidFill>
                  <a:schemeClr val="bg1"/>
                </a:solidFill>
              </a:rPr>
              <a:t>Preparada para as regras específicas de todas as Unidades da Federação</a:t>
            </a:r>
          </a:p>
        </p:txBody>
      </p:sp>
      <p:cxnSp>
        <p:nvCxnSpPr>
          <p:cNvPr id="33" name="Conector reto 32">
            <a:extLst>
              <a:ext uri="{FF2B5EF4-FFF2-40B4-BE49-F238E27FC236}">
                <a16:creationId xmlns:a16="http://schemas.microsoft.com/office/drawing/2014/main" id="{BFE5F71E-23B1-EC68-EFDE-E9DA60344CAE}"/>
              </a:ext>
            </a:extLst>
          </p:cNvPr>
          <p:cNvCxnSpPr>
            <a:cxnSpLocks/>
          </p:cNvCxnSpPr>
          <p:nvPr/>
        </p:nvCxnSpPr>
        <p:spPr>
          <a:xfrm>
            <a:off x="3566160" y="2802936"/>
            <a:ext cx="0" cy="2455454"/>
          </a:xfrm>
          <a:prstGeom prst="line">
            <a:avLst/>
          </a:prstGeom>
          <a:ln w="31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2636B6C2-D323-92FA-87AF-445B15C49318}"/>
              </a:ext>
            </a:extLst>
          </p:cNvPr>
          <p:cNvSpPr txBox="1"/>
          <p:nvPr/>
        </p:nvSpPr>
        <p:spPr>
          <a:xfrm>
            <a:off x="3889442" y="4145407"/>
            <a:ext cx="2124495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>
                <a:solidFill>
                  <a:srgbClr val="00FFEA"/>
                </a:solidFill>
              </a:rPr>
              <a:t>Ganhos para Empresa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pt-BR" sz="1000">
                <a:solidFill>
                  <a:srgbClr val="FFFF00"/>
                </a:solidFill>
              </a:rPr>
              <a:t>Recuperação automática de créditos esquecidos</a:t>
            </a:r>
            <a:br>
              <a:rPr lang="pt-BR" sz="1000">
                <a:solidFill>
                  <a:schemeClr val="bg1"/>
                </a:solidFill>
              </a:rPr>
            </a:br>
            <a:endParaRPr lang="pt-BR" sz="1000">
              <a:solidFill>
                <a:schemeClr val="bg1"/>
              </a:solidFill>
            </a:endParaRP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pt-BR" sz="1000">
                <a:solidFill>
                  <a:schemeClr val="bg1"/>
                </a:solidFill>
              </a:rPr>
              <a:t>Eliminação do retrabalho manual e redução de erros</a:t>
            </a:r>
            <a:br>
              <a:rPr lang="pt-BR" sz="1000">
                <a:solidFill>
                  <a:schemeClr val="bg1"/>
                </a:solidFill>
              </a:rPr>
            </a:br>
            <a:endParaRPr lang="pt-BR" sz="1000">
              <a:solidFill>
                <a:schemeClr val="bg1"/>
              </a:solidFill>
            </a:endParaRP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pt-BR" sz="1000">
                <a:solidFill>
                  <a:schemeClr val="bg1"/>
                </a:solidFill>
              </a:rPr>
              <a:t>Regularidade fiscal, evitando passivos e autuações</a:t>
            </a:r>
            <a:br>
              <a:rPr lang="pt-BR" sz="1000">
                <a:solidFill>
                  <a:schemeClr val="bg1"/>
                </a:solidFill>
              </a:rPr>
            </a:br>
            <a:endParaRPr lang="pt-BR" sz="1000">
              <a:solidFill>
                <a:schemeClr val="bg1"/>
              </a:solidFill>
            </a:endParaRP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pt-BR" sz="1000">
                <a:solidFill>
                  <a:schemeClr val="bg1"/>
                </a:solidFill>
              </a:rPr>
              <a:t>Mais segurança e previsibilidade na escrituração</a:t>
            </a:r>
            <a:br>
              <a:rPr lang="pt-BR" sz="1000">
                <a:solidFill>
                  <a:schemeClr val="bg1"/>
                </a:solidFill>
              </a:rPr>
            </a:br>
            <a:endParaRPr lang="pt-BR" sz="1000">
              <a:solidFill>
                <a:schemeClr val="bg1"/>
              </a:solidFill>
            </a:endParaRP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pt-BR" sz="1000">
                <a:solidFill>
                  <a:schemeClr val="bg1"/>
                </a:solidFill>
              </a:rPr>
              <a:t>Liberação imediata de caixa, melhorando o fluxo financeiro</a:t>
            </a:r>
          </a:p>
        </p:txBody>
      </p:sp>
      <p:sp>
        <p:nvSpPr>
          <p:cNvPr id="38" name="Chave Direita 37">
            <a:extLst>
              <a:ext uri="{FF2B5EF4-FFF2-40B4-BE49-F238E27FC236}">
                <a16:creationId xmlns:a16="http://schemas.microsoft.com/office/drawing/2014/main" id="{7AD6838B-5B61-62C3-DE74-DEEE8DC80BAD}"/>
              </a:ext>
            </a:extLst>
          </p:cNvPr>
          <p:cNvSpPr/>
          <p:nvPr/>
        </p:nvSpPr>
        <p:spPr>
          <a:xfrm>
            <a:off x="6437376" y="1842996"/>
            <a:ext cx="393191" cy="4733846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E7483935-41B7-50F2-8FD1-87CE67D9D825}"/>
              </a:ext>
            </a:extLst>
          </p:cNvPr>
          <p:cNvSpPr txBox="1"/>
          <p:nvPr/>
        </p:nvSpPr>
        <p:spPr>
          <a:xfrm>
            <a:off x="9861616" y="2677703"/>
            <a:ext cx="2102444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>
                <a:solidFill>
                  <a:srgbClr val="00FFEA"/>
                </a:solidFill>
              </a:rPr>
              <a:t>Redução Tributária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pt-BR" sz="1000">
                <a:solidFill>
                  <a:srgbClr val="FFFF00"/>
                </a:solidFill>
              </a:rPr>
              <a:t>Redução direta do valor do ICMS a pagar</a:t>
            </a:r>
            <a:br>
              <a:rPr lang="pt-BR" sz="1000">
                <a:solidFill>
                  <a:schemeClr val="bg1"/>
                </a:solidFill>
              </a:rPr>
            </a:br>
            <a:endParaRPr lang="pt-BR" sz="1000">
              <a:solidFill>
                <a:schemeClr val="bg1"/>
              </a:solidFill>
            </a:endParaRP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pt-BR" sz="1000">
                <a:solidFill>
                  <a:schemeClr val="bg1"/>
                </a:solidFill>
              </a:rPr>
              <a:t>Aproveitamento integral dos créditos de ICMS permitidos</a:t>
            </a:r>
            <a:br>
              <a:rPr lang="pt-BR" sz="1000">
                <a:solidFill>
                  <a:schemeClr val="bg1"/>
                </a:solidFill>
              </a:rPr>
            </a:br>
            <a:endParaRPr lang="pt-BR" sz="1000">
              <a:solidFill>
                <a:schemeClr val="bg1"/>
              </a:solidFill>
            </a:endParaRP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pt-BR" sz="1000">
                <a:solidFill>
                  <a:schemeClr val="bg1"/>
                </a:solidFill>
              </a:rPr>
              <a:t>Ganho de competitividade pela diminuição do custo tributário</a:t>
            </a:r>
          </a:p>
        </p:txBody>
      </p: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6EA991E7-0535-D5B6-5D19-F354B8916855}"/>
              </a:ext>
            </a:extLst>
          </p:cNvPr>
          <p:cNvSpPr txBox="1"/>
          <p:nvPr/>
        </p:nvSpPr>
        <p:spPr>
          <a:xfrm>
            <a:off x="6890971" y="2159249"/>
            <a:ext cx="5031702" cy="338554"/>
          </a:xfrm>
          <a:prstGeom prst="rect">
            <a:avLst/>
          </a:prstGeom>
          <a:solidFill>
            <a:srgbClr val="00FFEA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1600" b="1"/>
              <a:t>COMO ENTREGAMOS A REDUÇÃO TRIBUTÁRIA?</a:t>
            </a:r>
            <a:endParaRPr lang="pt-BR"/>
          </a:p>
        </p:txBody>
      </p:sp>
      <p:grpSp>
        <p:nvGrpSpPr>
          <p:cNvPr id="57" name="Agrupar 56">
            <a:extLst>
              <a:ext uri="{FF2B5EF4-FFF2-40B4-BE49-F238E27FC236}">
                <a16:creationId xmlns:a16="http://schemas.microsoft.com/office/drawing/2014/main" id="{5B4678C1-6AE9-624A-78F5-7BCCB229F635}"/>
              </a:ext>
            </a:extLst>
          </p:cNvPr>
          <p:cNvGrpSpPr/>
          <p:nvPr/>
        </p:nvGrpSpPr>
        <p:grpSpPr>
          <a:xfrm>
            <a:off x="6890971" y="2741903"/>
            <a:ext cx="2404838" cy="1374193"/>
            <a:chOff x="9517836" y="2659215"/>
            <a:chExt cx="2404838" cy="1374193"/>
          </a:xfrm>
        </p:grpSpPr>
        <p:pic>
          <p:nvPicPr>
            <p:cNvPr id="44" name="Imagem 43">
              <a:extLst>
                <a:ext uri="{FF2B5EF4-FFF2-40B4-BE49-F238E27FC236}">
                  <a16:creationId xmlns:a16="http://schemas.microsoft.com/office/drawing/2014/main" id="{808818C0-62BC-45B0-E11E-2496F3772CD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9517836" y="2659215"/>
              <a:ext cx="2404838" cy="1374193"/>
            </a:xfrm>
            <a:prstGeom prst="rect">
              <a:avLst/>
            </a:prstGeom>
          </p:spPr>
        </p:pic>
        <p:sp>
          <p:nvSpPr>
            <p:cNvPr id="53" name="Retângulo: Cantos Arredondados 52">
              <a:extLst>
                <a:ext uri="{FF2B5EF4-FFF2-40B4-BE49-F238E27FC236}">
                  <a16:creationId xmlns:a16="http://schemas.microsoft.com/office/drawing/2014/main" id="{20A4978F-2AF6-729E-6AD4-F9300BA217B9}"/>
                </a:ext>
              </a:extLst>
            </p:cNvPr>
            <p:cNvSpPr/>
            <p:nvPr/>
          </p:nvSpPr>
          <p:spPr>
            <a:xfrm>
              <a:off x="10063539" y="3639312"/>
              <a:ext cx="1537784" cy="201168"/>
            </a:xfrm>
            <a:prstGeom prst="roundRect">
              <a:avLst/>
            </a:prstGeom>
            <a:no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cxnSp>
        <p:nvCxnSpPr>
          <p:cNvPr id="55" name="Conector: Curvo 54">
            <a:extLst>
              <a:ext uri="{FF2B5EF4-FFF2-40B4-BE49-F238E27FC236}">
                <a16:creationId xmlns:a16="http://schemas.microsoft.com/office/drawing/2014/main" id="{9C22D7F5-E85B-2B21-04CD-A0005910BCFC}"/>
              </a:ext>
            </a:extLst>
          </p:cNvPr>
          <p:cNvCxnSpPr>
            <a:cxnSpLocks/>
            <a:endCxn id="40" idx="1"/>
          </p:cNvCxnSpPr>
          <p:nvPr/>
        </p:nvCxnSpPr>
        <p:spPr>
          <a:xfrm rot="5400000" flipH="1" flipV="1">
            <a:off x="9137335" y="3701243"/>
            <a:ext cx="993768" cy="454794"/>
          </a:xfrm>
          <a:prstGeom prst="curvedConnector2">
            <a:avLst/>
          </a:prstGeom>
          <a:ln w="9525">
            <a:solidFill>
              <a:srgbClr val="00FFEA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3" name="Imagem 62">
            <a:extLst>
              <a:ext uri="{FF2B5EF4-FFF2-40B4-BE49-F238E27FC236}">
                <a16:creationId xmlns:a16="http://schemas.microsoft.com/office/drawing/2014/main" id="{36E48791-CD6D-B63B-6384-D374C5F0E53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890971" y="4412948"/>
            <a:ext cx="5018827" cy="2160075"/>
          </a:xfrm>
          <a:prstGeom prst="rect">
            <a:avLst/>
          </a:prstGeom>
        </p:spPr>
      </p:pic>
      <p:sp>
        <p:nvSpPr>
          <p:cNvPr id="54" name="Retângulo: Cantos Arredondados 53">
            <a:extLst>
              <a:ext uri="{FF2B5EF4-FFF2-40B4-BE49-F238E27FC236}">
                <a16:creationId xmlns:a16="http://schemas.microsoft.com/office/drawing/2014/main" id="{BEBD781E-B7E9-4E74-D3D1-423F1E08E50B}"/>
              </a:ext>
            </a:extLst>
          </p:cNvPr>
          <p:cNvSpPr/>
          <p:nvPr/>
        </p:nvSpPr>
        <p:spPr>
          <a:xfrm>
            <a:off x="6809960" y="4946813"/>
            <a:ext cx="2104094" cy="146395"/>
          </a:xfrm>
          <a:prstGeom prst="round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50" name="Conector: Curvo 49">
            <a:extLst>
              <a:ext uri="{FF2B5EF4-FFF2-40B4-BE49-F238E27FC236}">
                <a16:creationId xmlns:a16="http://schemas.microsoft.com/office/drawing/2014/main" id="{53DF040B-BFCC-68A2-A0E4-D5E5139BF95D}"/>
              </a:ext>
            </a:extLst>
          </p:cNvPr>
          <p:cNvCxnSpPr>
            <a:cxnSpLocks/>
            <a:stCxn id="44" idx="2"/>
          </p:cNvCxnSpPr>
          <p:nvPr/>
        </p:nvCxnSpPr>
        <p:spPr>
          <a:xfrm rot="16200000" flipH="1">
            <a:off x="8595392" y="3614094"/>
            <a:ext cx="309428" cy="1313432"/>
          </a:xfrm>
          <a:prstGeom prst="curvedConnector2">
            <a:avLst/>
          </a:prstGeom>
          <a:ln w="9525">
            <a:solidFill>
              <a:srgbClr val="00FFEA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Retângulo: Cantos Arredondados 63">
            <a:extLst>
              <a:ext uri="{FF2B5EF4-FFF2-40B4-BE49-F238E27FC236}">
                <a16:creationId xmlns:a16="http://schemas.microsoft.com/office/drawing/2014/main" id="{5FDAFE0E-F118-F2BE-CAEB-92DE6C6E5E99}"/>
              </a:ext>
            </a:extLst>
          </p:cNvPr>
          <p:cNvSpPr/>
          <p:nvPr/>
        </p:nvSpPr>
        <p:spPr>
          <a:xfrm>
            <a:off x="10607040" y="4613650"/>
            <a:ext cx="1170432" cy="504955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>
                <a:solidFill>
                  <a:schemeClr val="bg2">
                    <a:lumMod val="25000"/>
                  </a:schemeClr>
                </a:solidFill>
              </a:rPr>
              <a:t>Atende todos os Estados</a:t>
            </a:r>
          </a:p>
        </p:txBody>
      </p:sp>
      <p:sp>
        <p:nvSpPr>
          <p:cNvPr id="5" name="Retângulo: Cantos Arredondados 4">
            <a:hlinkClick r:id="rId14" action="ppaction://hlinksldjump"/>
            <a:extLst>
              <a:ext uri="{FF2B5EF4-FFF2-40B4-BE49-F238E27FC236}">
                <a16:creationId xmlns:a16="http://schemas.microsoft.com/office/drawing/2014/main" id="{27E25496-6CF9-0E1A-4E93-FE13C5502DBD}"/>
              </a:ext>
            </a:extLst>
          </p:cNvPr>
          <p:cNvSpPr/>
          <p:nvPr/>
        </p:nvSpPr>
        <p:spPr>
          <a:xfrm>
            <a:off x="11064239" y="192145"/>
            <a:ext cx="977287" cy="374904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b="1">
                <a:solidFill>
                  <a:schemeClr val="tx1"/>
                </a:solidFill>
              </a:rPr>
              <a:t>Conteúdo da Proposta</a:t>
            </a:r>
          </a:p>
        </p:txBody>
      </p:sp>
    </p:spTree>
    <p:extLst>
      <p:ext uri="{BB962C8B-B14F-4D97-AF65-F5344CB8AC3E}">
        <p14:creationId xmlns:p14="http://schemas.microsoft.com/office/powerpoint/2010/main" val="389346935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4fa9795a-befd-4d02-891d-26bca65954c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9E8545EB2749AE47910876C1B062A70F" ma:contentTypeVersion="18" ma:contentTypeDescription="Crie um novo documento." ma:contentTypeScope="" ma:versionID="a56d500aff9485e9265670b9520c2be1">
  <xsd:schema xmlns:xsd="http://www.w3.org/2001/XMLSchema" xmlns:xs="http://www.w3.org/2001/XMLSchema" xmlns:p="http://schemas.microsoft.com/office/2006/metadata/properties" xmlns:ns3="4fa9795a-befd-4d02-891d-26bca65954c5" xmlns:ns4="b9134944-58ff-487f-9cb6-9c7eaa6b63ba" targetNamespace="http://schemas.microsoft.com/office/2006/metadata/properties" ma:root="true" ma:fieldsID="29be5ef6c1f59f201b94b73b50d84337" ns3:_="" ns4:_="">
    <xsd:import namespace="4fa9795a-befd-4d02-891d-26bca65954c5"/>
    <xsd:import namespace="b9134944-58ff-487f-9cb6-9c7eaa6b63ba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LengthInSeconds" minOccurs="0"/>
                <xsd:element ref="ns3:MediaServiceAutoKeyPoints" minOccurs="0"/>
                <xsd:element ref="ns3:MediaServiceKeyPoints" minOccurs="0"/>
                <xsd:element ref="ns3:_activity" minOccurs="0"/>
                <xsd:element ref="ns3:MediaServiceObjectDetectorVersions" minOccurs="0"/>
                <xsd:element ref="ns3:MediaServiceSystemTags" minOccurs="0"/>
                <xsd:element ref="ns3:MediaServiceSearchProperties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fa9795a-befd-4d02-891d-26bca65954c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7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8" nillable="true" ma:displayName="Length (seconds)" ma:internalName="MediaLengthInSeconds" ma:readOnly="true">
      <xsd:simpleType>
        <xsd:restriction base="dms:Unknown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_activity" ma:index="21" nillable="true" ma:displayName="_activity" ma:hidden="true" ma:internalName="_activity">
      <xsd:simpleType>
        <xsd:restriction base="dms:Note"/>
      </xsd:simpleType>
    </xsd:element>
    <xsd:element name="MediaServiceObjectDetectorVersions" ma:index="2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ystemTags" ma:index="23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Location" ma:index="25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9134944-58ff-487f-9cb6-9c7eaa6b63ba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Hash de Dica de Compartilhamento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D66BCA8-0EC4-42D5-9646-A645E135D183}">
  <ds:schemaRefs>
    <ds:schemaRef ds:uri="4fa9795a-befd-4d02-891d-26bca65954c5"/>
    <ds:schemaRef ds:uri="b9134944-58ff-487f-9cb6-9c7eaa6b63ba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FE2E12CD-DA82-4436-ACAB-55CAC89AD38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49F5A0B-6D0A-4413-8B35-62370FE90F8D}">
  <ds:schemaRefs>
    <ds:schemaRef ds:uri="4fa9795a-befd-4d02-891d-26bca65954c5"/>
    <ds:schemaRef ds:uri="b9134944-58ff-487f-9cb6-9c7eaa6b63ba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465</TotalTime>
  <Words>1691</Words>
  <Application>Microsoft Office PowerPoint</Application>
  <PresentationFormat>Widescreen</PresentationFormat>
  <Paragraphs>235</Paragraphs>
  <Slides>16</Slides>
  <Notes>3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16</vt:i4>
      </vt:variant>
    </vt:vector>
  </HeadingPairs>
  <TitlesOfParts>
    <vt:vector size="17" baseType="lpstr"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Rubens Ortolani Dias de Melo</dc:creator>
  <cp:lastModifiedBy>Dayvson Carvalho</cp:lastModifiedBy>
  <cp:revision>85</cp:revision>
  <dcterms:created xsi:type="dcterms:W3CDTF">2024-03-13T17:23:14Z</dcterms:created>
  <dcterms:modified xsi:type="dcterms:W3CDTF">2025-07-01T01:11:24Z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ediaServiceImageTags">
    <vt:lpwstr/>
  </property>
  <property fmtid="{D5CDD505-2E9C-101B-9397-08002B2CF9AE}" pid="3" name="Order">
    <vt:lpwstr>7500.00000000000</vt:lpwstr>
  </property>
  <property fmtid="{D5CDD505-2E9C-101B-9397-08002B2CF9AE}" pid="4" name="xd_ProgID">
    <vt:lpwstr/>
  </property>
  <property fmtid="{D5CDD505-2E9C-101B-9397-08002B2CF9AE}" pid="5" name="ComplianceAssetId">
    <vt:lpwstr/>
  </property>
  <property fmtid="{D5CDD505-2E9C-101B-9397-08002B2CF9AE}" pid="6" name="TemplateUrl">
    <vt:lpwstr/>
  </property>
  <property fmtid="{D5CDD505-2E9C-101B-9397-08002B2CF9AE}" pid="7" name="_ExtendedDescription">
    <vt:lpwstr/>
  </property>
  <property fmtid="{D5CDD505-2E9C-101B-9397-08002B2CF9AE}" pid="8" name="TriggerFlowInfo">
    <vt:lpwstr/>
  </property>
  <property fmtid="{D5CDD505-2E9C-101B-9397-08002B2CF9AE}" pid="9" name="xd_Signature">
    <vt:lpwstr/>
  </property>
  <property fmtid="{D5CDD505-2E9C-101B-9397-08002B2CF9AE}" pid="10" name="ContentTypeId">
    <vt:lpwstr>0x0101009E8545EB2749AE47910876C1B062A70F</vt:lpwstr>
  </property>
</Properties>
</file>